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58"/>
  </p:notesMasterIdLst>
  <p:sldIdLst>
    <p:sldId id="256" r:id="rId2"/>
    <p:sldId id="257" r:id="rId3"/>
    <p:sldId id="258" r:id="rId4"/>
    <p:sldId id="265"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4" r:id="rId19"/>
    <p:sldId id="275" r:id="rId20"/>
    <p:sldId id="277" r:id="rId21"/>
    <p:sldId id="306" r:id="rId22"/>
    <p:sldId id="307" r:id="rId23"/>
    <p:sldId id="308" r:id="rId24"/>
    <p:sldId id="309" r:id="rId25"/>
    <p:sldId id="310" r:id="rId26"/>
    <p:sldId id="311" r:id="rId27"/>
    <p:sldId id="312" r:id="rId28"/>
    <p:sldId id="313" r:id="rId29"/>
    <p:sldId id="278" r:id="rId30"/>
    <p:sldId id="279" r:id="rId31"/>
    <p:sldId id="280" r:id="rId32"/>
    <p:sldId id="281" r:id="rId33"/>
    <p:sldId id="287" r:id="rId34"/>
    <p:sldId id="288" r:id="rId35"/>
    <p:sldId id="284" r:id="rId36"/>
    <p:sldId id="285" r:id="rId37"/>
    <p:sldId id="286" r:id="rId38"/>
    <p:sldId id="305" r:id="rId39"/>
    <p:sldId id="282" r:id="rId40"/>
    <p:sldId id="283" r:id="rId41"/>
    <p:sldId id="300" r:id="rId42"/>
    <p:sldId id="289" r:id="rId43"/>
    <p:sldId id="290" r:id="rId44"/>
    <p:sldId id="291" r:id="rId45"/>
    <p:sldId id="292" r:id="rId46"/>
    <p:sldId id="293" r:id="rId47"/>
    <p:sldId id="295" r:id="rId48"/>
    <p:sldId id="296" r:id="rId49"/>
    <p:sldId id="297" r:id="rId50"/>
    <p:sldId id="298" r:id="rId51"/>
    <p:sldId id="299" r:id="rId52"/>
    <p:sldId id="301" r:id="rId53"/>
    <p:sldId id="302" r:id="rId54"/>
    <p:sldId id="303" r:id="rId55"/>
    <p:sldId id="304" r:id="rId56"/>
    <p:sldId id="314"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D9984C-D064-4287-8160-C1C6F16F1BD4}" type="datetimeFigureOut">
              <a:rPr lang="it-IT" smtClean="0"/>
              <a:t>29/10/2015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FF985E-9F8D-424D-A8AD-DB0160B19638}" type="slidenum">
              <a:rPr lang="it-IT" smtClean="0"/>
              <a:t>‹N›</a:t>
            </a:fld>
            <a:endParaRPr lang="it-IT"/>
          </a:p>
        </p:txBody>
      </p:sp>
    </p:spTree>
    <p:extLst>
      <p:ext uri="{BB962C8B-B14F-4D97-AF65-F5344CB8AC3E}">
        <p14:creationId xmlns:p14="http://schemas.microsoft.com/office/powerpoint/2010/main" val="1486319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6EFF985E-9F8D-424D-A8AD-DB0160B19638}" type="slidenum">
              <a:rPr lang="it-IT" smtClean="0"/>
              <a:t>2</a:t>
            </a:fld>
            <a:endParaRPr lang="it-IT"/>
          </a:p>
        </p:txBody>
      </p:sp>
    </p:spTree>
    <p:extLst>
      <p:ext uri="{BB962C8B-B14F-4D97-AF65-F5344CB8AC3E}">
        <p14:creationId xmlns:p14="http://schemas.microsoft.com/office/powerpoint/2010/main" val="1678194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6EFF985E-9F8D-424D-A8AD-DB0160B19638}" type="slidenum">
              <a:rPr lang="it-IT" smtClean="0"/>
              <a:t>9</a:t>
            </a:fld>
            <a:endParaRPr lang="it-IT"/>
          </a:p>
        </p:txBody>
      </p:sp>
    </p:spTree>
    <p:extLst>
      <p:ext uri="{BB962C8B-B14F-4D97-AF65-F5344CB8AC3E}">
        <p14:creationId xmlns:p14="http://schemas.microsoft.com/office/powerpoint/2010/main" val="231823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356F3E6-F918-4CB5-B03A-90B5437673E9}" type="datetime1">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BFCBDA9-9854-474E-AC44-E324D0B42414}" type="datetime1">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44360AB-542F-4BDD-AA7C-2C43429D78DB}" type="datetime1">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96C7C9D-A042-4B43-9FB7-C360D27ADCBD}" type="datetime1">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4FFCE83-7C38-4655-A1C6-DF1746FB39BE}" type="datetime1">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F34B51BD-DB20-4268-95BF-FDE0699F1939}" type="datetime1">
              <a:rPr lang="en-US" smtClean="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5A888C7-6755-47A3-98FB-A30E80D8E1B7}" type="datetime1">
              <a:rPr lang="en-US" smtClean="0"/>
              <a:t>10/29/2015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23C312E0-9882-42D5-AFF1-F0A067BB0BBA}" type="datetime1">
              <a:rPr lang="en-US" smtClean="0"/>
              <a:t>10/29/2015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E1916A-F72A-4263-B3ED-54508B88E3CA}" type="datetime1">
              <a:rPr lang="en-US" smtClean="0"/>
              <a:t>10/29/2015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CC0382D-07D3-44C3-9DAD-4FD9525BC6D7}" type="datetime1">
              <a:rPr lang="en-US" smtClean="0"/>
              <a:t>10/29/2015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19B1ABB6-D827-461C-A0D6-CAB73CEFCE37}" type="datetime1">
              <a:rPr lang="en-US" smtClean="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5C145D5-AEBD-49B3-A315-10B37717A469}" type="datetime1">
              <a:rPr lang="en-US" smtClean="0"/>
              <a:t>10/29/2015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3" name="Sottotitolo 2"/>
          <p:cNvSpPr>
            <a:spLocks noGrp="1"/>
          </p:cNvSpPr>
          <p:nvPr>
            <p:ph idx="1"/>
          </p:nvPr>
        </p:nvSpPr>
        <p:spPr>
          <a:xfrm>
            <a:off x="4837922" y="853718"/>
            <a:ext cx="6492240" cy="5257800"/>
          </a:xfrm>
        </p:spPr>
        <p:txBody>
          <a:bodyPr>
            <a:normAutofit fontScale="62500" lnSpcReduction="20000"/>
          </a:bodyPr>
          <a:lstStyle/>
          <a:p>
            <a:pPr marL="200025" lvl="1" indent="-200025" algn="ctr">
              <a:buNone/>
            </a:pPr>
            <a:r>
              <a:rPr lang="it-IT" sz="2800" b="1" dirty="0" smtClean="0">
                <a:solidFill>
                  <a:schemeClr val="accent1">
                    <a:lumMod val="75000"/>
                  </a:schemeClr>
                </a:solidFill>
              </a:rPr>
              <a:t>        CONFARTIGIANATO </a:t>
            </a:r>
            <a:r>
              <a:rPr lang="it-IT" sz="2800" b="1" dirty="0">
                <a:solidFill>
                  <a:schemeClr val="accent1">
                    <a:lumMod val="75000"/>
                  </a:schemeClr>
                </a:solidFill>
              </a:rPr>
              <a:t>IMPRESE </a:t>
            </a:r>
            <a:r>
              <a:rPr lang="it-IT" sz="2800" b="1" dirty="0" smtClean="0">
                <a:solidFill>
                  <a:schemeClr val="accent1">
                    <a:lumMod val="75000"/>
                  </a:schemeClr>
                </a:solidFill>
              </a:rPr>
              <a:t>LOMELLINA</a:t>
            </a:r>
            <a:r>
              <a:rPr lang="it-IT" sz="2800" b="1" dirty="0">
                <a:solidFill>
                  <a:schemeClr val="accent1">
                    <a:lumMod val="75000"/>
                  </a:schemeClr>
                </a:solidFill>
              </a:rPr>
              <a:t>	</a:t>
            </a:r>
          </a:p>
          <a:p>
            <a:pPr marL="200025" indent="-200025" algn="ctr"/>
            <a:r>
              <a:rPr lang="it-IT" sz="2800" b="1" dirty="0" smtClean="0">
                <a:solidFill>
                  <a:schemeClr val="accent1">
                    <a:lumMod val="75000"/>
                  </a:schemeClr>
                </a:solidFill>
              </a:rPr>
              <a:t>  29 </a:t>
            </a:r>
            <a:r>
              <a:rPr lang="it-IT" sz="2800" b="1" dirty="0">
                <a:solidFill>
                  <a:schemeClr val="accent1">
                    <a:lumMod val="75000"/>
                  </a:schemeClr>
                </a:solidFill>
              </a:rPr>
              <a:t>ottobre </a:t>
            </a:r>
            <a:r>
              <a:rPr lang="it-IT" sz="2800" b="1" dirty="0" smtClean="0">
                <a:solidFill>
                  <a:schemeClr val="accent1">
                    <a:lumMod val="75000"/>
                  </a:schemeClr>
                </a:solidFill>
              </a:rPr>
              <a:t>2015</a:t>
            </a:r>
          </a:p>
          <a:p>
            <a:pPr marL="0" indent="0" algn="ctr">
              <a:buNone/>
            </a:pPr>
            <a:endParaRPr lang="it-IT" dirty="0">
              <a:solidFill>
                <a:schemeClr val="accent1">
                  <a:lumMod val="75000"/>
                </a:schemeClr>
              </a:solidFill>
            </a:endParaRPr>
          </a:p>
          <a:p>
            <a:pPr algn="ctr"/>
            <a:r>
              <a:rPr lang="it-IT" sz="9600" dirty="0">
                <a:solidFill>
                  <a:schemeClr val="accent1">
                    <a:lumMod val="75000"/>
                  </a:schemeClr>
                </a:solidFill>
              </a:rPr>
              <a:t>JOBS </a:t>
            </a:r>
            <a:r>
              <a:rPr lang="it-IT" sz="9600" dirty="0" smtClean="0">
                <a:solidFill>
                  <a:schemeClr val="accent1">
                    <a:lumMod val="75000"/>
                  </a:schemeClr>
                </a:solidFill>
              </a:rPr>
              <a:t>ACT</a:t>
            </a:r>
          </a:p>
          <a:p>
            <a:pPr algn="ctr"/>
            <a:r>
              <a:rPr lang="it-IT" sz="8600" dirty="0"/>
              <a:t/>
            </a:r>
            <a:br>
              <a:rPr lang="it-IT" sz="8600" dirty="0"/>
            </a:br>
            <a:r>
              <a:rPr lang="it-IT" sz="8600" dirty="0"/>
              <a:t>La </a:t>
            </a:r>
            <a:r>
              <a:rPr lang="it-IT" sz="8600" dirty="0" smtClean="0"/>
              <a:t>semplificazione</a:t>
            </a:r>
          </a:p>
          <a:p>
            <a:pPr algn="ctr"/>
            <a:r>
              <a:rPr lang="it-IT" sz="8600" dirty="0" smtClean="0"/>
              <a:t>delle procedure</a:t>
            </a:r>
          </a:p>
          <a:p>
            <a:pPr algn="ctr"/>
            <a:r>
              <a:rPr lang="it-IT" sz="8600" dirty="0" smtClean="0"/>
              <a:t>per </a:t>
            </a:r>
            <a:r>
              <a:rPr lang="it-IT" sz="8600" dirty="0"/>
              <a:t>la gestione del rapporto di lavoro</a:t>
            </a:r>
            <a:endParaRPr lang="it-IT" sz="8600" dirty="0" smtClean="0">
              <a:solidFill>
                <a:schemeClr val="accent1">
                  <a:lumMod val="75000"/>
                </a:schemeClr>
              </a:solidFill>
            </a:endParaRPr>
          </a:p>
          <a:p>
            <a:endParaRPr lang="it-IT" dirty="0">
              <a:solidFill>
                <a:schemeClr val="accent1">
                  <a:lumMod val="75000"/>
                </a:schemeClr>
              </a:solidFill>
            </a:endParaRPr>
          </a:p>
          <a:p>
            <a:endParaRPr lang="it-IT" dirty="0" smtClean="0">
              <a:solidFill>
                <a:schemeClr val="accent1">
                  <a:lumMod val="75000"/>
                </a:schemeClr>
              </a:solidFill>
            </a:endParaRPr>
          </a:p>
          <a:p>
            <a:endParaRPr lang="it-IT" dirty="0">
              <a:solidFill>
                <a:schemeClr val="accent1">
                  <a:lumMod val="75000"/>
                </a:schemeClr>
              </a:solidFill>
            </a:endParaRPr>
          </a:p>
          <a:p>
            <a:endParaRPr lang="it-IT" dirty="0" smtClean="0">
              <a:solidFill>
                <a:schemeClr val="accent1">
                  <a:lumMod val="75000"/>
                </a:schemeClr>
              </a:solidFill>
            </a:endParaRPr>
          </a:p>
          <a:p>
            <a:endParaRPr lang="it-IT" dirty="0">
              <a:solidFill>
                <a:schemeClr val="accent1">
                  <a:lumMod val="75000"/>
                </a:schemeClr>
              </a:solidFill>
            </a:endParaRPr>
          </a:p>
          <a:p>
            <a:endParaRPr lang="it-IT" dirty="0" smtClean="0">
              <a:solidFill>
                <a:schemeClr val="accent1">
                  <a:lumMod val="75000"/>
                </a:schemeClr>
              </a:solidFill>
            </a:endParaRPr>
          </a:p>
        </p:txBody>
      </p:sp>
      <p:sp>
        <p:nvSpPr>
          <p:cNvPr id="5" name="Segnaposto testo 4"/>
          <p:cNvSpPr>
            <a:spLocks noGrp="1"/>
          </p:cNvSpPr>
          <p:nvPr>
            <p:ph type="body" sz="half" idx="2"/>
          </p:nvPr>
        </p:nvSpPr>
        <p:spPr>
          <a:xfrm>
            <a:off x="457200" y="2991394"/>
            <a:ext cx="3200400" cy="3379124"/>
          </a:xfrm>
        </p:spPr>
        <p:txBody>
          <a:bodyPr>
            <a:normAutofit lnSpcReduction="10000"/>
          </a:bodyPr>
          <a:lstStyle/>
          <a:p>
            <a:endParaRPr lang="it-IT" sz="1100" b="1" cap="small" dirty="0"/>
          </a:p>
          <a:p>
            <a:r>
              <a:rPr lang="it-IT" sz="1600" b="1" cap="small" dirty="0" smtClean="0"/>
              <a:t>DV </a:t>
            </a:r>
            <a:r>
              <a:rPr lang="it-IT" sz="1600" b="1" cap="small" dirty="0"/>
              <a:t>S</a:t>
            </a:r>
            <a:r>
              <a:rPr lang="it-IT" sz="1600" cap="small" dirty="0"/>
              <a:t>TUDIO </a:t>
            </a:r>
            <a:r>
              <a:rPr lang="it-IT" sz="1600" b="1" cap="small" dirty="0"/>
              <a:t>L</a:t>
            </a:r>
            <a:r>
              <a:rPr lang="it-IT" sz="1600" cap="small" dirty="0"/>
              <a:t>EGALE</a:t>
            </a:r>
          </a:p>
          <a:p>
            <a:r>
              <a:rPr lang="it-IT" sz="1600" cap="small" dirty="0"/>
              <a:t>Milano – Lugano - </a:t>
            </a:r>
            <a:r>
              <a:rPr lang="it-IT" sz="1600" cap="small" dirty="0" smtClean="0"/>
              <a:t>Shanghai</a:t>
            </a:r>
            <a:endParaRPr lang="it-IT" sz="1600" cap="small" dirty="0"/>
          </a:p>
          <a:p>
            <a:r>
              <a:rPr lang="it-IT" sz="1600" cap="small" dirty="0"/>
              <a:t>Via Lamarmora, 36</a:t>
            </a:r>
          </a:p>
          <a:p>
            <a:r>
              <a:rPr lang="it-IT" sz="1600" cap="small" dirty="0"/>
              <a:t>20122 Milano</a:t>
            </a:r>
          </a:p>
          <a:p>
            <a:endParaRPr lang="it-IT" sz="1600" cap="small" dirty="0"/>
          </a:p>
          <a:p>
            <a:r>
              <a:rPr lang="it-IT" sz="1600" cap="small" dirty="0" err="1"/>
              <a:t>Tel</a:t>
            </a:r>
            <a:r>
              <a:rPr lang="it-IT" sz="1600" cap="small" dirty="0"/>
              <a:t>: 02.39.29.23.60</a:t>
            </a:r>
          </a:p>
          <a:p>
            <a:r>
              <a:rPr lang="it-IT" sz="1600" cap="small" dirty="0"/>
              <a:t>Fax: 02.39.29.23.79</a:t>
            </a:r>
          </a:p>
          <a:p>
            <a:r>
              <a:rPr lang="it-IT" sz="1600" dirty="0"/>
              <a:t>segreteria@dvstudiolegale.it</a:t>
            </a:r>
          </a:p>
          <a:p>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168" y="2274769"/>
            <a:ext cx="849630" cy="856615"/>
          </a:xfrm>
          <a:prstGeom prst="rect">
            <a:avLst/>
          </a:prstGeom>
          <a:noFill/>
        </p:spPr>
      </p:pic>
      <p:sp>
        <p:nvSpPr>
          <p:cNvPr id="6" name="Segnaposto numero diapositiva 5"/>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784711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r>
              <a:rPr lang="it-IT" sz="5400" dirty="0" smtClean="0"/>
              <a:t>JOBS ACT</a:t>
            </a:r>
            <a:br>
              <a:rPr lang="it-IT" sz="5400" dirty="0" smtClean="0"/>
            </a:br>
            <a:endParaRPr lang="it-IT" sz="4800" dirty="0"/>
          </a:p>
        </p:txBody>
      </p:sp>
      <p:sp>
        <p:nvSpPr>
          <p:cNvPr id="6" name="Segnaposto contenuto 5"/>
          <p:cNvSpPr>
            <a:spLocks noGrp="1"/>
          </p:cNvSpPr>
          <p:nvPr>
            <p:ph idx="1"/>
          </p:nvPr>
        </p:nvSpPr>
        <p:spPr/>
        <p:txBody>
          <a:bodyPr anchor="ctr">
            <a:normAutofit/>
          </a:bodyPr>
          <a:lstStyle/>
          <a:p>
            <a:pPr marL="0" indent="0" algn="ctr">
              <a:buNone/>
            </a:pPr>
            <a:r>
              <a:rPr lang="it-IT" sz="6600" b="1" dirty="0" smtClean="0">
                <a:solidFill>
                  <a:schemeClr val="accent1">
                    <a:lumMod val="75000"/>
                  </a:schemeClr>
                </a:solidFill>
                <a:latin typeface="+mj-lt"/>
              </a:rPr>
              <a:t>NUOVE MODALITA’ PER DIMISSIONI</a:t>
            </a:r>
          </a:p>
          <a:p>
            <a:pPr marL="0" indent="0" algn="ctr">
              <a:buNone/>
            </a:pPr>
            <a:r>
              <a:rPr lang="it-IT" sz="6600" b="1" dirty="0" smtClean="0">
                <a:solidFill>
                  <a:schemeClr val="accent1">
                    <a:lumMod val="75000"/>
                  </a:schemeClr>
                </a:solidFill>
                <a:latin typeface="+mj-lt"/>
              </a:rPr>
              <a:t>E RISOLUZIONI CONSENSUALI</a:t>
            </a:r>
            <a:endParaRPr lang="it-IT" sz="6600" b="1" dirty="0">
              <a:solidFill>
                <a:schemeClr val="accent1">
                  <a:lumMod val="75000"/>
                </a:schemeClr>
              </a:solidFill>
              <a:latin typeface="+mj-lt"/>
            </a:endParaRPr>
          </a:p>
        </p:txBody>
      </p:sp>
      <p:sp>
        <p:nvSpPr>
          <p:cNvPr id="7" name="Segnaposto testo 6"/>
          <p:cNvSpPr>
            <a:spLocks noGrp="1"/>
          </p:cNvSpPr>
          <p:nvPr>
            <p:ph type="body" sz="half" idx="2"/>
          </p:nvPr>
        </p:nvSpPr>
        <p:spPr/>
        <p:txBody>
          <a:bodyPr>
            <a:normAutofit/>
          </a:bodyPr>
          <a:lstStyle/>
          <a:p>
            <a:r>
              <a:rPr lang="it-IT" sz="2800" dirty="0"/>
              <a:t>La semplificazione delle procedure per la gestione del rapporto di lavoro</a:t>
            </a:r>
          </a:p>
        </p:txBody>
      </p:sp>
      <p:sp>
        <p:nvSpPr>
          <p:cNvPr id="4" name="Segnaposto numero diapositiva 3"/>
          <p:cNvSpPr>
            <a:spLocks noGrp="1"/>
          </p:cNvSpPr>
          <p:nvPr>
            <p:ph type="sldNum" sz="quarter" idx="12"/>
          </p:nvPr>
        </p:nvSpPr>
        <p:spPr/>
        <p:txBody>
          <a:bodyPr/>
          <a:lstStyle/>
          <a:p>
            <a:fld id="{629637A9-119A-49DA-BD12-AAC58B377D80}" type="slidenum">
              <a:rPr lang="en-US" smtClean="0"/>
              <a:t>10</a:t>
            </a:fld>
            <a:endParaRPr lang="en-US" dirty="0"/>
          </a:p>
        </p:txBody>
      </p:sp>
    </p:spTree>
    <p:extLst>
      <p:ext uri="{BB962C8B-B14F-4D97-AF65-F5344CB8AC3E}">
        <p14:creationId xmlns:p14="http://schemas.microsoft.com/office/powerpoint/2010/main" val="3906954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DIMISSIONI E RISOLUZIONI</a:t>
            </a:r>
            <a:endParaRPr lang="it-IT" b="1" dirty="0">
              <a:solidFill>
                <a:schemeClr val="accent1">
                  <a:lumMod val="75000"/>
                </a:schemeClr>
              </a:solidFill>
            </a:endParaRPr>
          </a:p>
        </p:txBody>
      </p:sp>
      <p:sp>
        <p:nvSpPr>
          <p:cNvPr id="7" name="Segnaposto testo 6"/>
          <p:cNvSpPr>
            <a:spLocks noGrp="1"/>
          </p:cNvSpPr>
          <p:nvPr>
            <p:ph type="body" idx="1"/>
          </p:nvPr>
        </p:nvSpPr>
        <p:spPr/>
        <p:txBody>
          <a:bodyPr/>
          <a:lstStyle/>
          <a:p>
            <a:pPr algn="ctr"/>
            <a:r>
              <a:rPr lang="it-IT" dirty="0" smtClean="0">
                <a:solidFill>
                  <a:schemeClr val="accent1">
                    <a:lumMod val="75000"/>
                  </a:schemeClr>
                </a:solidFill>
              </a:rPr>
              <a:t>Art. 4 COMMI 17 E SEG. LEGGE N. 92/2012</a:t>
            </a:r>
            <a:endParaRPr lang="it-IT" dirty="0">
              <a:solidFill>
                <a:schemeClr val="accent1">
                  <a:lumMod val="75000"/>
                </a:schemeClr>
              </a:solidFill>
            </a:endParaRPr>
          </a:p>
        </p:txBody>
      </p:sp>
      <p:sp>
        <p:nvSpPr>
          <p:cNvPr id="8" name="Segnaposto contenuto 7"/>
          <p:cNvSpPr>
            <a:spLocks noGrp="1"/>
          </p:cNvSpPr>
          <p:nvPr>
            <p:ph sz="half" idx="2"/>
          </p:nvPr>
        </p:nvSpPr>
        <p:spPr/>
        <p:txBody>
          <a:bodyPr anchor="ctr">
            <a:normAutofit fontScale="92500" lnSpcReduction="10000"/>
          </a:bodyPr>
          <a:lstStyle/>
          <a:p>
            <a:pPr algn="just"/>
            <a:r>
              <a:rPr lang="it-IT" u="sng" dirty="0"/>
              <a:t>Al di fuori dell'ipotesi di cui all'articolo 55, comma 4, del citato testo unico di cui al decreto legislativo 26 marzo 2001, n. 151</a:t>
            </a:r>
            <a:r>
              <a:rPr lang="it-IT" dirty="0"/>
              <a:t>, come sostituito dal comma 16 del presente articolo, l'efficacia delle dimissioni della lavoratrice o del lavoratore e della risoluzione consensuale del rapporto è </a:t>
            </a:r>
            <a:r>
              <a:rPr lang="it-IT" u="sng" dirty="0"/>
              <a:t>sospensivamente condizionata alla convalida effettuata presso la Direzione territoriale del lavoro o il Centro per l'impiego territorialmente competenti</a:t>
            </a:r>
            <a:r>
              <a:rPr lang="it-IT" dirty="0"/>
              <a:t>, ovvero presso le sedi individuate dai contratti collettivi nazionali stipulati dalle organizzazioni sindacali comparativamente più rappresentative a livello nazionale</a:t>
            </a:r>
            <a:r>
              <a:rPr lang="it-IT" dirty="0" smtClean="0"/>
              <a:t>.</a:t>
            </a:r>
            <a:endParaRPr lang="it-IT" dirty="0"/>
          </a:p>
        </p:txBody>
      </p:sp>
      <p:sp>
        <p:nvSpPr>
          <p:cNvPr id="9" name="Segnaposto testo 8"/>
          <p:cNvSpPr>
            <a:spLocks noGrp="1"/>
          </p:cNvSpPr>
          <p:nvPr>
            <p:ph type="body" sz="quarter" idx="3"/>
          </p:nvPr>
        </p:nvSpPr>
        <p:spPr/>
        <p:txBody>
          <a:bodyPr/>
          <a:lstStyle/>
          <a:p>
            <a:pPr algn="ctr"/>
            <a:r>
              <a:rPr lang="it-IT" dirty="0" smtClean="0">
                <a:solidFill>
                  <a:schemeClr val="accent1">
                    <a:lumMod val="75000"/>
                  </a:schemeClr>
                </a:solidFill>
              </a:rPr>
              <a:t>ART. 26 D.LGS. N. 151/2015</a:t>
            </a:r>
            <a:endParaRPr lang="it-IT" dirty="0">
              <a:solidFill>
                <a:schemeClr val="accent1">
                  <a:lumMod val="75000"/>
                </a:schemeClr>
              </a:solidFill>
            </a:endParaRPr>
          </a:p>
        </p:txBody>
      </p:sp>
      <p:sp>
        <p:nvSpPr>
          <p:cNvPr id="10" name="Segnaposto contenuto 9"/>
          <p:cNvSpPr>
            <a:spLocks noGrp="1"/>
          </p:cNvSpPr>
          <p:nvPr>
            <p:ph sz="quarter" idx="4"/>
          </p:nvPr>
        </p:nvSpPr>
        <p:spPr/>
        <p:txBody>
          <a:bodyPr anchor="ctr">
            <a:normAutofit fontScale="92500" lnSpcReduction="10000"/>
          </a:bodyPr>
          <a:lstStyle/>
          <a:p>
            <a:pPr algn="just"/>
            <a:r>
              <a:rPr lang="it-IT" u="sng" dirty="0"/>
              <a:t>Al di fuori delle ipotesi di cui all'articolo 55, comma 4, del decreto legislativo 26 marzo 2001, n. 151</a:t>
            </a:r>
            <a:r>
              <a:rPr lang="it-IT" dirty="0"/>
              <a:t>, e successive modificazioni, le dimissioni e la risoluzione consensuale </a:t>
            </a:r>
            <a:r>
              <a:rPr lang="it-IT" dirty="0" smtClean="0"/>
              <a:t>del </a:t>
            </a:r>
            <a:r>
              <a:rPr lang="it-IT" dirty="0"/>
              <a:t>rapporto di lavoro </a:t>
            </a:r>
            <a:r>
              <a:rPr lang="it-IT" u="sng" dirty="0" smtClean="0"/>
              <a:t>sono fatte, a pena di inefficacia, esclusivamente con modalità telematiche su appositi moduli</a:t>
            </a:r>
            <a:r>
              <a:rPr lang="it-IT" dirty="0" smtClean="0"/>
              <a:t> resi disponibili dal Ministero del lavoro e delle politiche sociali attraverso il sito www.lavoro.gov.it </a:t>
            </a:r>
            <a:r>
              <a:rPr lang="it-IT" u="sng" dirty="0" smtClean="0"/>
              <a:t>e </a:t>
            </a:r>
            <a:r>
              <a:rPr lang="it-IT" u="sng" dirty="0"/>
              <a:t>trasmessi al datore di lavoro e alla Direzione territoriale del lavoro competente con le modalità individuate</a:t>
            </a:r>
            <a:r>
              <a:rPr lang="it-IT" dirty="0"/>
              <a:t> con il decreto del Ministro del lavoro e delle politiche sociali di cui al comma 3.</a:t>
            </a: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1718355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DIMISSIONI E RISOLUZIONI</a:t>
            </a:r>
            <a:endParaRPr lang="it-IT" b="1" dirty="0">
              <a:solidFill>
                <a:schemeClr val="accent1">
                  <a:lumMod val="75000"/>
                </a:schemeClr>
              </a:solidFill>
            </a:endParaRPr>
          </a:p>
        </p:txBody>
      </p:sp>
      <p:sp>
        <p:nvSpPr>
          <p:cNvPr id="7" name="Segnaposto testo 6"/>
          <p:cNvSpPr>
            <a:spLocks noGrp="1"/>
          </p:cNvSpPr>
          <p:nvPr>
            <p:ph type="body" idx="1"/>
          </p:nvPr>
        </p:nvSpPr>
        <p:spPr/>
        <p:txBody>
          <a:bodyPr/>
          <a:lstStyle/>
          <a:p>
            <a:pPr algn="ctr"/>
            <a:r>
              <a:rPr lang="it-IT" dirty="0" smtClean="0">
                <a:solidFill>
                  <a:schemeClr val="accent1">
                    <a:lumMod val="75000"/>
                  </a:schemeClr>
                </a:solidFill>
              </a:rPr>
              <a:t>Art. 4 COMMI 17 E SEG. LEGGE N. 92/2012</a:t>
            </a:r>
            <a:endParaRPr lang="it-IT" dirty="0">
              <a:solidFill>
                <a:schemeClr val="accent1">
                  <a:lumMod val="75000"/>
                </a:schemeClr>
              </a:solidFill>
            </a:endParaRPr>
          </a:p>
        </p:txBody>
      </p:sp>
      <p:sp>
        <p:nvSpPr>
          <p:cNvPr id="8" name="Segnaposto contenuto 7"/>
          <p:cNvSpPr>
            <a:spLocks noGrp="1"/>
          </p:cNvSpPr>
          <p:nvPr>
            <p:ph sz="half" idx="2"/>
          </p:nvPr>
        </p:nvSpPr>
        <p:spPr/>
        <p:txBody>
          <a:bodyPr anchor="ctr">
            <a:normAutofit fontScale="85000" lnSpcReduction="20000"/>
          </a:bodyPr>
          <a:lstStyle/>
          <a:p>
            <a:pPr algn="just"/>
            <a:r>
              <a:rPr lang="it-IT" u="sng" dirty="0"/>
              <a:t>In alternativa</a:t>
            </a:r>
            <a:r>
              <a:rPr lang="it-IT" dirty="0"/>
              <a:t> alla procedura di cui al comma 17, l'efficacia delle dimissioni della lavoratrice o del lavoratore e della risoluzione consensuale del rapporto </a:t>
            </a:r>
            <a:r>
              <a:rPr lang="it-IT" u="sng" dirty="0"/>
              <a:t>è sospensivamente condizionata alla sottoscrizione di apposita dichiarazione della lavoratrice o del lavoratore apposta in calce alla ricevuta di trasmissione della comunicazione di cessazione del rapporto di lavoro</a:t>
            </a:r>
            <a:r>
              <a:rPr lang="it-IT" dirty="0"/>
              <a:t> di cui all'articolo 21 della legge 29 aprile 1949, n. 264, e successive modificazioni. Con decreto, di natura non regolamentare, del Ministro del lavoro e delle politiche sociali, possono essere individuate ulteriori modalità semplificate per accertare la veridicità della data e la autenticità della manifestazione di volontà della lavoratrice o del lavoratore, in relazione alle dimissioni o alla risoluzione consensuale del rapporto, in funzione dello sviluppo dei sistemi informatici e della evoluzione della disciplina in materia di comunicazioni obbligatorie.</a:t>
            </a:r>
          </a:p>
        </p:txBody>
      </p:sp>
      <p:sp>
        <p:nvSpPr>
          <p:cNvPr id="9" name="Segnaposto testo 8"/>
          <p:cNvSpPr>
            <a:spLocks noGrp="1"/>
          </p:cNvSpPr>
          <p:nvPr>
            <p:ph type="body" sz="quarter" idx="3"/>
          </p:nvPr>
        </p:nvSpPr>
        <p:spPr/>
        <p:txBody>
          <a:bodyPr/>
          <a:lstStyle/>
          <a:p>
            <a:pPr algn="ctr"/>
            <a:r>
              <a:rPr lang="it-IT" dirty="0" smtClean="0">
                <a:solidFill>
                  <a:schemeClr val="accent1">
                    <a:lumMod val="75000"/>
                  </a:schemeClr>
                </a:solidFill>
              </a:rPr>
              <a:t>ART. 26 D.LGS. N. 151/2015</a:t>
            </a:r>
            <a:endParaRPr lang="it-IT" dirty="0">
              <a:solidFill>
                <a:schemeClr val="accent1">
                  <a:lumMod val="75000"/>
                </a:schemeClr>
              </a:solidFill>
            </a:endParaRPr>
          </a:p>
        </p:txBody>
      </p:sp>
      <p:sp>
        <p:nvSpPr>
          <p:cNvPr id="10" name="Segnaposto contenuto 9"/>
          <p:cNvSpPr>
            <a:spLocks noGrp="1"/>
          </p:cNvSpPr>
          <p:nvPr>
            <p:ph sz="quarter" idx="4"/>
          </p:nvPr>
        </p:nvSpPr>
        <p:spPr/>
        <p:txBody>
          <a:bodyPr/>
          <a:lstStyle/>
          <a:p>
            <a:pPr algn="just"/>
            <a:r>
              <a:rPr lang="it-IT" dirty="0" smtClean="0"/>
              <a:t>La </a:t>
            </a:r>
            <a:r>
              <a:rPr lang="it-IT" dirty="0"/>
              <a:t>trasmissione dei moduli di cui al comma 1 può avvenire anche per il tramite dei patronati, delle organizzazioni sindacali nonché degli enti bilaterali e delle commissioni di certificazione di cui agli articoli 2, comma 1, lettera h), e articolo 76 del decreto legislativo 10 settembre 2003, n. 276.</a:t>
            </a: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3416558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DIMISSIONI E RISOLUZIONI</a:t>
            </a:r>
            <a:endParaRPr lang="it-IT" b="1" dirty="0">
              <a:solidFill>
                <a:schemeClr val="accent1">
                  <a:lumMod val="75000"/>
                </a:schemeClr>
              </a:solidFill>
            </a:endParaRPr>
          </a:p>
        </p:txBody>
      </p:sp>
      <p:sp>
        <p:nvSpPr>
          <p:cNvPr id="7" name="Segnaposto testo 6"/>
          <p:cNvSpPr>
            <a:spLocks noGrp="1"/>
          </p:cNvSpPr>
          <p:nvPr>
            <p:ph type="body" idx="1"/>
          </p:nvPr>
        </p:nvSpPr>
        <p:spPr/>
        <p:txBody>
          <a:bodyPr/>
          <a:lstStyle/>
          <a:p>
            <a:pPr algn="ctr"/>
            <a:r>
              <a:rPr lang="it-IT" dirty="0" smtClean="0">
                <a:solidFill>
                  <a:schemeClr val="accent1">
                    <a:lumMod val="75000"/>
                  </a:schemeClr>
                </a:solidFill>
              </a:rPr>
              <a:t>Art. 4 COMMI 17 E SEG. LEGGE N. 92/2012</a:t>
            </a:r>
            <a:endParaRPr lang="it-IT" dirty="0">
              <a:solidFill>
                <a:schemeClr val="accent1">
                  <a:lumMod val="75000"/>
                </a:schemeClr>
              </a:solidFill>
            </a:endParaRPr>
          </a:p>
        </p:txBody>
      </p:sp>
      <p:sp>
        <p:nvSpPr>
          <p:cNvPr id="8" name="Segnaposto contenuto 7"/>
          <p:cNvSpPr>
            <a:spLocks noGrp="1"/>
          </p:cNvSpPr>
          <p:nvPr>
            <p:ph sz="half" idx="2"/>
          </p:nvPr>
        </p:nvSpPr>
        <p:spPr/>
        <p:txBody>
          <a:bodyPr anchor="ctr">
            <a:normAutofit lnSpcReduction="10000"/>
          </a:bodyPr>
          <a:lstStyle/>
          <a:p>
            <a:pPr algn="just"/>
            <a:r>
              <a:rPr lang="it-IT" dirty="0"/>
              <a:t>Nell'ipotesi in cui la lavoratrice o il lavoratore </a:t>
            </a:r>
            <a:r>
              <a:rPr lang="it-IT" u="sng" dirty="0" smtClean="0"/>
              <a:t>non proceda alla convalida</a:t>
            </a:r>
            <a:r>
              <a:rPr lang="it-IT" dirty="0" smtClean="0"/>
              <a:t> di </a:t>
            </a:r>
            <a:r>
              <a:rPr lang="it-IT" dirty="0"/>
              <a:t>cui al comma 17 </a:t>
            </a:r>
            <a:r>
              <a:rPr lang="it-IT" u="sng" dirty="0" smtClean="0"/>
              <a:t>ovvero </a:t>
            </a:r>
            <a:r>
              <a:rPr lang="it-IT" u="sng" dirty="0"/>
              <a:t>alla sottoscrizione</a:t>
            </a:r>
            <a:r>
              <a:rPr lang="it-IT" dirty="0"/>
              <a:t> di cui al comma 18, il </a:t>
            </a:r>
            <a:r>
              <a:rPr lang="it-IT" u="sng" dirty="0"/>
              <a:t>rapporto di lavoro si intende risolto, per il verificarsi della condizione sospensiva, qualora la lavoratrice o il lavoratore non aderisca, entro sette giorni dalla ricezione</a:t>
            </a:r>
            <a:r>
              <a:rPr lang="it-IT" dirty="0"/>
              <a:t>, all'invito a presentarsi presso le sedi di cui al comma 17 ovvero all'invito ad apporre la predetta sottoscrizione, trasmesso dal datore di lavoro, tramite comunicazione scritta, ovvero qualora non effettui la revoca di cui al comma </a:t>
            </a:r>
            <a:r>
              <a:rPr lang="it-IT" dirty="0" smtClean="0"/>
              <a:t>21.</a:t>
            </a:r>
            <a:endParaRPr lang="it-IT" dirty="0"/>
          </a:p>
        </p:txBody>
      </p:sp>
      <p:sp>
        <p:nvSpPr>
          <p:cNvPr id="9" name="Segnaposto testo 8"/>
          <p:cNvSpPr>
            <a:spLocks noGrp="1"/>
          </p:cNvSpPr>
          <p:nvPr>
            <p:ph type="body" sz="quarter" idx="3"/>
          </p:nvPr>
        </p:nvSpPr>
        <p:spPr/>
        <p:txBody>
          <a:bodyPr/>
          <a:lstStyle/>
          <a:p>
            <a:pPr algn="ctr"/>
            <a:r>
              <a:rPr lang="it-IT" dirty="0" smtClean="0">
                <a:solidFill>
                  <a:schemeClr val="accent1">
                    <a:lumMod val="75000"/>
                  </a:schemeClr>
                </a:solidFill>
              </a:rPr>
              <a:t>ART. 26 D.LGS. N. 151/2015</a:t>
            </a:r>
            <a:endParaRPr lang="it-IT" dirty="0">
              <a:solidFill>
                <a:schemeClr val="accent1">
                  <a:lumMod val="75000"/>
                </a:schemeClr>
              </a:solidFill>
            </a:endParaRPr>
          </a:p>
        </p:txBody>
      </p:sp>
      <p:sp>
        <p:nvSpPr>
          <p:cNvPr id="10" name="Segnaposto contenuto 9"/>
          <p:cNvSpPr>
            <a:spLocks noGrp="1"/>
          </p:cNvSpPr>
          <p:nvPr>
            <p:ph sz="quarter" idx="4"/>
          </p:nvPr>
        </p:nvSpPr>
        <p:spPr/>
        <p:txBody>
          <a:bodyPr>
            <a:normAutofit fontScale="92500" lnSpcReduction="10000"/>
          </a:bodyPr>
          <a:lstStyle/>
          <a:p>
            <a:pPr algn="just"/>
            <a:r>
              <a:rPr lang="it-IT" dirty="0"/>
              <a:t>Con decreto del Ministro del lavoro e delle politiche sociali, </a:t>
            </a:r>
            <a:r>
              <a:rPr lang="it-IT" u="sng" dirty="0"/>
              <a:t>da emanare entro 90 giorni dalla data di entrata in vigore del presente decreto </a:t>
            </a:r>
            <a:r>
              <a:rPr lang="it-IT" dirty="0"/>
              <a:t>legislativo, sono stabiliti i dati di identificazione del rapporto di lavoro da cui si intende recedere o che si intende risolvere, i dati di identificazione del datore di lavoro e del lavoratore, le modalità di trasmissione nonché gli standard tecnici atti a definire la data certa di trasmissione</a:t>
            </a:r>
            <a:r>
              <a:rPr lang="it-IT" dirty="0" smtClean="0"/>
              <a:t>.</a:t>
            </a:r>
          </a:p>
          <a:p>
            <a:pPr algn="just"/>
            <a:r>
              <a:rPr lang="it-IT" dirty="0"/>
              <a:t>Le disposizioni di cui al presente articolo trovano applicazione a far data </a:t>
            </a:r>
            <a:r>
              <a:rPr lang="it-IT" u="sng" dirty="0"/>
              <a:t>dal sessantesimo giorno successivo alla data di entrata in vigore</a:t>
            </a:r>
            <a:r>
              <a:rPr lang="it-IT" dirty="0"/>
              <a:t> del decreto di cui al comma </a:t>
            </a:r>
            <a:r>
              <a:rPr lang="it-IT" dirty="0" smtClean="0"/>
              <a:t>del Ministro del Lavoro.</a:t>
            </a:r>
            <a:endParaRPr lang="it-IT" b="1" dirty="0">
              <a:solidFill>
                <a:schemeClr val="accent1">
                  <a:lumMod val="75000"/>
                </a:schemeClr>
              </a:solidFill>
            </a:endParaRP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493916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DIMISSIONI E RISOLUZIONI</a:t>
            </a:r>
            <a:endParaRPr lang="it-IT" b="1" dirty="0">
              <a:solidFill>
                <a:schemeClr val="accent1">
                  <a:lumMod val="75000"/>
                </a:schemeClr>
              </a:solidFill>
            </a:endParaRPr>
          </a:p>
        </p:txBody>
      </p:sp>
      <p:sp>
        <p:nvSpPr>
          <p:cNvPr id="7" name="Segnaposto testo 6"/>
          <p:cNvSpPr>
            <a:spLocks noGrp="1"/>
          </p:cNvSpPr>
          <p:nvPr>
            <p:ph type="body" idx="1"/>
          </p:nvPr>
        </p:nvSpPr>
        <p:spPr/>
        <p:txBody>
          <a:bodyPr/>
          <a:lstStyle/>
          <a:p>
            <a:pPr algn="ctr"/>
            <a:r>
              <a:rPr lang="it-IT" dirty="0" smtClean="0">
                <a:solidFill>
                  <a:schemeClr val="accent1">
                    <a:lumMod val="75000"/>
                  </a:schemeClr>
                </a:solidFill>
              </a:rPr>
              <a:t>Art. 4 COMMI 17 E SEG. LEGGE N. 92/2012</a:t>
            </a:r>
            <a:endParaRPr lang="it-IT" dirty="0">
              <a:solidFill>
                <a:schemeClr val="accent1">
                  <a:lumMod val="75000"/>
                </a:schemeClr>
              </a:solidFill>
            </a:endParaRPr>
          </a:p>
        </p:txBody>
      </p:sp>
      <p:sp>
        <p:nvSpPr>
          <p:cNvPr id="8" name="Segnaposto contenuto 7"/>
          <p:cNvSpPr>
            <a:spLocks noGrp="1"/>
          </p:cNvSpPr>
          <p:nvPr>
            <p:ph sz="half" idx="2"/>
          </p:nvPr>
        </p:nvSpPr>
        <p:spPr/>
        <p:txBody>
          <a:bodyPr anchor="ctr">
            <a:normAutofit/>
          </a:bodyPr>
          <a:lstStyle/>
          <a:p>
            <a:pPr algn="just"/>
            <a:r>
              <a:rPr lang="it-IT" u="sng" dirty="0"/>
              <a:t>Nei sette giorni </a:t>
            </a:r>
            <a:r>
              <a:rPr lang="it-IT" dirty="0"/>
              <a:t>di cui al comma 19, che possono sovrapporsi con il periodo di preavviso, la lavoratrice o il lavoratore </a:t>
            </a:r>
            <a:r>
              <a:rPr lang="it-IT" u="sng" dirty="0"/>
              <a:t>ha facoltà di revocare le dimissioni o la risoluzione consensuale. La revoca può essere comunicata in forma scritta</a:t>
            </a:r>
            <a:r>
              <a:rPr lang="it-IT" dirty="0" smtClean="0"/>
              <a:t>.</a:t>
            </a:r>
            <a:endParaRPr lang="it-IT" dirty="0"/>
          </a:p>
        </p:txBody>
      </p:sp>
      <p:sp>
        <p:nvSpPr>
          <p:cNvPr id="9" name="Segnaposto testo 8"/>
          <p:cNvSpPr>
            <a:spLocks noGrp="1"/>
          </p:cNvSpPr>
          <p:nvPr>
            <p:ph type="body" sz="quarter" idx="3"/>
          </p:nvPr>
        </p:nvSpPr>
        <p:spPr/>
        <p:txBody>
          <a:bodyPr/>
          <a:lstStyle/>
          <a:p>
            <a:pPr algn="ctr"/>
            <a:r>
              <a:rPr lang="it-IT" dirty="0" smtClean="0">
                <a:solidFill>
                  <a:schemeClr val="accent1">
                    <a:lumMod val="75000"/>
                  </a:schemeClr>
                </a:solidFill>
              </a:rPr>
              <a:t>ART. 26 D.LGS. N. 151/2015</a:t>
            </a:r>
            <a:endParaRPr lang="it-IT" dirty="0">
              <a:solidFill>
                <a:schemeClr val="accent1">
                  <a:lumMod val="75000"/>
                </a:schemeClr>
              </a:solidFill>
            </a:endParaRPr>
          </a:p>
        </p:txBody>
      </p:sp>
      <p:sp>
        <p:nvSpPr>
          <p:cNvPr id="10" name="Segnaposto contenuto 9"/>
          <p:cNvSpPr>
            <a:spLocks noGrp="1"/>
          </p:cNvSpPr>
          <p:nvPr>
            <p:ph sz="quarter" idx="4"/>
          </p:nvPr>
        </p:nvSpPr>
        <p:spPr/>
        <p:txBody>
          <a:bodyPr anchor="ctr"/>
          <a:lstStyle/>
          <a:p>
            <a:r>
              <a:rPr lang="it-IT" u="sng" dirty="0"/>
              <a:t>Entro sette giorni</a:t>
            </a:r>
            <a:r>
              <a:rPr lang="it-IT" dirty="0"/>
              <a:t> dalla data di trasmissione del modulo di cui al comma 1 il lavoratore ha la </a:t>
            </a:r>
            <a:r>
              <a:rPr lang="it-IT" u="sng" dirty="0"/>
              <a:t>facoltà di revocare</a:t>
            </a:r>
            <a:r>
              <a:rPr lang="it-IT" dirty="0"/>
              <a:t> le dimissioni e la risoluzione consensuale </a:t>
            </a:r>
            <a:r>
              <a:rPr lang="it-IT" u="sng" dirty="0"/>
              <a:t>con le medesime modalità</a:t>
            </a:r>
            <a:r>
              <a:rPr lang="it-IT" dirty="0"/>
              <a:t>.</a:t>
            </a:r>
          </a:p>
          <a:p>
            <a:endParaRPr lang="it-IT" dirty="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1999232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DIMISSIONI E RISOLUZIONI</a:t>
            </a:r>
            <a:endParaRPr lang="it-IT" b="1" dirty="0">
              <a:solidFill>
                <a:schemeClr val="accent1">
                  <a:lumMod val="75000"/>
                </a:schemeClr>
              </a:solidFill>
            </a:endParaRPr>
          </a:p>
        </p:txBody>
      </p:sp>
      <p:sp>
        <p:nvSpPr>
          <p:cNvPr id="7" name="Segnaposto testo 6"/>
          <p:cNvSpPr>
            <a:spLocks noGrp="1"/>
          </p:cNvSpPr>
          <p:nvPr>
            <p:ph type="body" idx="1"/>
          </p:nvPr>
        </p:nvSpPr>
        <p:spPr/>
        <p:txBody>
          <a:bodyPr/>
          <a:lstStyle/>
          <a:p>
            <a:pPr algn="ctr"/>
            <a:r>
              <a:rPr lang="it-IT" dirty="0" smtClean="0">
                <a:solidFill>
                  <a:schemeClr val="accent1">
                    <a:lumMod val="75000"/>
                  </a:schemeClr>
                </a:solidFill>
              </a:rPr>
              <a:t>Art. 4 COMMI 17 E SEG. LEGGE N. 92/2012</a:t>
            </a:r>
            <a:endParaRPr lang="it-IT" dirty="0">
              <a:solidFill>
                <a:schemeClr val="accent1">
                  <a:lumMod val="75000"/>
                </a:schemeClr>
              </a:solidFill>
            </a:endParaRPr>
          </a:p>
        </p:txBody>
      </p:sp>
      <p:sp>
        <p:nvSpPr>
          <p:cNvPr id="8" name="Segnaposto contenuto 7"/>
          <p:cNvSpPr>
            <a:spLocks noGrp="1"/>
          </p:cNvSpPr>
          <p:nvPr>
            <p:ph sz="half" idx="2"/>
          </p:nvPr>
        </p:nvSpPr>
        <p:spPr/>
        <p:txBody>
          <a:bodyPr anchor="ctr">
            <a:normAutofit/>
          </a:bodyPr>
          <a:lstStyle/>
          <a:p>
            <a:pPr algn="just"/>
            <a:r>
              <a:rPr lang="it-IT" dirty="0"/>
              <a:t>Qualora, in mancanza della convalida di cui al comma 17 ovvero della sottoscrizione di cui al comma 18, </a:t>
            </a:r>
            <a:r>
              <a:rPr lang="it-IT" u="sng" dirty="0"/>
              <a:t>il datore di lavoro non provveda a trasmettere alla lavoratrice o al lavoratore la comunicazione contenente l'invito entro il termine di trenta giorni</a:t>
            </a:r>
            <a:r>
              <a:rPr lang="it-IT" dirty="0"/>
              <a:t> dalla data delle dimissioni e della risoluzione consensuale, le dimissioni si considerano definitivamente prive di </a:t>
            </a:r>
            <a:r>
              <a:rPr lang="it-IT" dirty="0" smtClean="0"/>
              <a:t>effetto.</a:t>
            </a:r>
            <a:endParaRPr lang="it-IT" dirty="0"/>
          </a:p>
        </p:txBody>
      </p:sp>
      <p:sp>
        <p:nvSpPr>
          <p:cNvPr id="9" name="Segnaposto testo 8"/>
          <p:cNvSpPr>
            <a:spLocks noGrp="1"/>
          </p:cNvSpPr>
          <p:nvPr>
            <p:ph type="body" sz="quarter" idx="3"/>
          </p:nvPr>
        </p:nvSpPr>
        <p:spPr/>
        <p:txBody>
          <a:bodyPr/>
          <a:lstStyle/>
          <a:p>
            <a:pPr algn="ctr"/>
            <a:r>
              <a:rPr lang="it-IT" dirty="0" smtClean="0">
                <a:solidFill>
                  <a:schemeClr val="accent1">
                    <a:lumMod val="75000"/>
                  </a:schemeClr>
                </a:solidFill>
              </a:rPr>
              <a:t>ART. 26 D.LGS. N. 151/2015</a:t>
            </a:r>
            <a:endParaRPr lang="it-IT" dirty="0">
              <a:solidFill>
                <a:schemeClr val="accent1">
                  <a:lumMod val="75000"/>
                </a:schemeClr>
              </a:solidFill>
            </a:endParaRP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3448120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DIMISSIONI E RISOLUZIONI</a:t>
            </a:r>
            <a:endParaRPr lang="it-IT" b="1" dirty="0">
              <a:solidFill>
                <a:schemeClr val="accent1">
                  <a:lumMod val="75000"/>
                </a:schemeClr>
              </a:solidFill>
            </a:endParaRPr>
          </a:p>
        </p:txBody>
      </p:sp>
      <p:sp>
        <p:nvSpPr>
          <p:cNvPr id="7" name="Segnaposto testo 6"/>
          <p:cNvSpPr>
            <a:spLocks noGrp="1"/>
          </p:cNvSpPr>
          <p:nvPr>
            <p:ph type="body" idx="1"/>
          </p:nvPr>
        </p:nvSpPr>
        <p:spPr/>
        <p:txBody>
          <a:bodyPr/>
          <a:lstStyle/>
          <a:p>
            <a:pPr algn="ctr"/>
            <a:r>
              <a:rPr lang="it-IT" dirty="0" smtClean="0">
                <a:solidFill>
                  <a:schemeClr val="accent1">
                    <a:lumMod val="75000"/>
                  </a:schemeClr>
                </a:solidFill>
              </a:rPr>
              <a:t>Art. 4 COMMI 17 E SEG. LEGGE N. 92/2012</a:t>
            </a:r>
            <a:endParaRPr lang="it-IT" dirty="0">
              <a:solidFill>
                <a:schemeClr val="accent1">
                  <a:lumMod val="75000"/>
                </a:schemeClr>
              </a:solidFill>
            </a:endParaRPr>
          </a:p>
        </p:txBody>
      </p:sp>
      <p:sp>
        <p:nvSpPr>
          <p:cNvPr id="8" name="Segnaposto contenuto 7"/>
          <p:cNvSpPr>
            <a:spLocks noGrp="1"/>
          </p:cNvSpPr>
          <p:nvPr>
            <p:ph sz="half" idx="2"/>
          </p:nvPr>
        </p:nvSpPr>
        <p:spPr/>
        <p:txBody>
          <a:bodyPr anchor="ctr">
            <a:normAutofit/>
          </a:bodyPr>
          <a:lstStyle/>
          <a:p>
            <a:pPr algn="just"/>
            <a:r>
              <a:rPr lang="it-IT" dirty="0"/>
              <a:t>Salvo che il fatto costituisca reato, il datore di lavoro che abusi del foglio firmato in bianco dalla lavoratrice o dal lavoratore al fine di simularne le dimissioni o la risoluzione consensuale del rapporto, è punito con la sanzione amministrativa da euro 5.000 ad euro 30.000. L'accertamento e l'irrogazione della sanzione sono di competenza delle Direzioni territoriali del lavoro.</a:t>
            </a:r>
          </a:p>
        </p:txBody>
      </p:sp>
      <p:sp>
        <p:nvSpPr>
          <p:cNvPr id="9" name="Segnaposto testo 8"/>
          <p:cNvSpPr>
            <a:spLocks noGrp="1"/>
          </p:cNvSpPr>
          <p:nvPr>
            <p:ph type="body" sz="quarter" idx="3"/>
          </p:nvPr>
        </p:nvSpPr>
        <p:spPr/>
        <p:txBody>
          <a:bodyPr/>
          <a:lstStyle/>
          <a:p>
            <a:pPr algn="ctr"/>
            <a:r>
              <a:rPr lang="it-IT" dirty="0" smtClean="0">
                <a:solidFill>
                  <a:schemeClr val="accent1">
                    <a:lumMod val="75000"/>
                  </a:schemeClr>
                </a:solidFill>
              </a:rPr>
              <a:t>ART. 26 D.LGS. N. 151/2015</a:t>
            </a:r>
            <a:endParaRPr lang="it-IT" dirty="0">
              <a:solidFill>
                <a:schemeClr val="accent1">
                  <a:lumMod val="75000"/>
                </a:schemeClr>
              </a:solidFill>
            </a:endParaRPr>
          </a:p>
        </p:txBody>
      </p:sp>
      <p:sp>
        <p:nvSpPr>
          <p:cNvPr id="10" name="Segnaposto contenuto 9"/>
          <p:cNvSpPr>
            <a:spLocks noGrp="1"/>
          </p:cNvSpPr>
          <p:nvPr>
            <p:ph sz="quarter" idx="4"/>
          </p:nvPr>
        </p:nvSpPr>
        <p:spPr/>
        <p:txBody>
          <a:bodyPr anchor="ctr"/>
          <a:lstStyle/>
          <a:p>
            <a:pPr algn="just"/>
            <a:r>
              <a:rPr lang="it-IT" dirty="0"/>
              <a:t>Salvo che il fatto costituisca reato, il datore di lavoro che alteri i moduli di cui al comma 1 è punito con la sanzione amministrativa da euro 5.000 ad euro 30.000. L'accertamento e l'irrogazione della sanzione sono di competenza delle Direzioni territoriali del lavoro. Si applicano, in quanto compatibili, le disposizioni di cui alla legge 24 novembre 1981, n. 689.</a:t>
            </a: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585509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DIMISSIONI E RISOLUZIONI</a:t>
            </a:r>
            <a:endParaRPr lang="it-IT" b="1" dirty="0">
              <a:solidFill>
                <a:schemeClr val="accent1">
                  <a:lumMod val="75000"/>
                </a:schemeClr>
              </a:solidFill>
            </a:endParaRPr>
          </a:p>
        </p:txBody>
      </p:sp>
      <p:sp>
        <p:nvSpPr>
          <p:cNvPr id="7" name="Segnaposto testo 6"/>
          <p:cNvSpPr>
            <a:spLocks noGrp="1"/>
          </p:cNvSpPr>
          <p:nvPr>
            <p:ph type="body" idx="1"/>
          </p:nvPr>
        </p:nvSpPr>
        <p:spPr/>
        <p:txBody>
          <a:bodyPr/>
          <a:lstStyle/>
          <a:p>
            <a:pPr algn="ctr"/>
            <a:r>
              <a:rPr lang="it-IT" dirty="0" smtClean="0">
                <a:solidFill>
                  <a:schemeClr val="accent1">
                    <a:lumMod val="75000"/>
                  </a:schemeClr>
                </a:solidFill>
              </a:rPr>
              <a:t>Art. 4 COMMI 17 E SEG. LEGGE N. 92/2012</a:t>
            </a:r>
            <a:endParaRPr lang="it-IT" dirty="0">
              <a:solidFill>
                <a:schemeClr val="accent1">
                  <a:lumMod val="75000"/>
                </a:schemeClr>
              </a:solidFill>
            </a:endParaRPr>
          </a:p>
        </p:txBody>
      </p:sp>
      <p:sp>
        <p:nvSpPr>
          <p:cNvPr id="8" name="Segnaposto contenuto 7"/>
          <p:cNvSpPr>
            <a:spLocks noGrp="1"/>
          </p:cNvSpPr>
          <p:nvPr>
            <p:ph sz="half" idx="2"/>
          </p:nvPr>
        </p:nvSpPr>
        <p:spPr/>
        <p:txBody>
          <a:bodyPr anchor="ctr">
            <a:normAutofit/>
          </a:bodyPr>
          <a:lstStyle/>
          <a:p>
            <a:pPr algn="just"/>
            <a:r>
              <a:rPr lang="it-IT" dirty="0"/>
              <a:t>Le disposizioni di cui ai commi da 16 a 23 trovano applicazione, in quanto compatibili, </a:t>
            </a:r>
            <a:r>
              <a:rPr lang="it-IT" u="sng" dirty="0"/>
              <a:t>anche alle lavoratrici e ai lavoratori impegnati con contratti di collaborazione coordinata e continuativa, anche a progetto</a:t>
            </a:r>
            <a:r>
              <a:rPr lang="it-IT" dirty="0"/>
              <a:t>, di cui all'articolo 61, comma 1, del decreto legislativo 10 settembre 2003, n. 276 e con </a:t>
            </a:r>
            <a:r>
              <a:rPr lang="it-IT" u="sng" dirty="0"/>
              <a:t>contratti di associazione in partecipazione</a:t>
            </a:r>
            <a:r>
              <a:rPr lang="it-IT" dirty="0"/>
              <a:t> di cui all'articolo 2549, secondo comma, del codice civile.</a:t>
            </a:r>
          </a:p>
        </p:txBody>
      </p:sp>
      <p:sp>
        <p:nvSpPr>
          <p:cNvPr id="9" name="Segnaposto testo 8"/>
          <p:cNvSpPr>
            <a:spLocks noGrp="1"/>
          </p:cNvSpPr>
          <p:nvPr>
            <p:ph type="body" sz="quarter" idx="3"/>
          </p:nvPr>
        </p:nvSpPr>
        <p:spPr/>
        <p:txBody>
          <a:bodyPr/>
          <a:lstStyle/>
          <a:p>
            <a:pPr algn="ctr"/>
            <a:r>
              <a:rPr lang="it-IT" dirty="0" smtClean="0">
                <a:solidFill>
                  <a:schemeClr val="accent1">
                    <a:lumMod val="75000"/>
                  </a:schemeClr>
                </a:solidFill>
              </a:rPr>
              <a:t>ART. 26 D.LGS. N. 151/2015</a:t>
            </a:r>
            <a:endParaRPr lang="it-IT" dirty="0">
              <a:solidFill>
                <a:schemeClr val="accent1">
                  <a:lumMod val="75000"/>
                </a:schemeClr>
              </a:solidFill>
            </a:endParaRPr>
          </a:p>
        </p:txBody>
      </p:sp>
      <p:sp>
        <p:nvSpPr>
          <p:cNvPr id="10" name="Segnaposto contenuto 9"/>
          <p:cNvSpPr>
            <a:spLocks noGrp="1"/>
          </p:cNvSpPr>
          <p:nvPr>
            <p:ph sz="quarter" idx="4"/>
          </p:nvPr>
        </p:nvSpPr>
        <p:spPr/>
        <p:txBody>
          <a:bodyPr anchor="ctr"/>
          <a:lstStyle/>
          <a:p>
            <a:pPr algn="just"/>
            <a:r>
              <a:rPr lang="it-IT" dirty="0"/>
              <a:t>I commi da 1 a 4 </a:t>
            </a:r>
            <a:r>
              <a:rPr lang="it-IT" u="sng" dirty="0"/>
              <a:t>non sono applicabili al lavoro domestico e nel caso in cui le dimissioni o la risoluzione consensuale intervengono nelle sedi di cui all'articolo 2113</a:t>
            </a:r>
            <a:r>
              <a:rPr lang="it-IT" dirty="0"/>
              <a:t>, quarto comma, del codice civile o avanti alle commissioni di certificazione di cui all'articolo 76 del decreto legislativo n. 276 del 2003.</a:t>
            </a: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327455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r>
              <a:rPr lang="it-IT" sz="5400" dirty="0" smtClean="0"/>
              <a:t>JOBS ACT</a:t>
            </a:r>
            <a:br>
              <a:rPr lang="it-IT" sz="5400" dirty="0" smtClean="0"/>
            </a:br>
            <a:endParaRPr lang="it-IT" sz="4800" dirty="0"/>
          </a:p>
        </p:txBody>
      </p:sp>
      <p:sp>
        <p:nvSpPr>
          <p:cNvPr id="6" name="Segnaposto contenuto 5"/>
          <p:cNvSpPr>
            <a:spLocks noGrp="1"/>
          </p:cNvSpPr>
          <p:nvPr>
            <p:ph idx="1"/>
          </p:nvPr>
        </p:nvSpPr>
        <p:spPr/>
        <p:txBody>
          <a:bodyPr anchor="ctr">
            <a:normAutofit/>
          </a:bodyPr>
          <a:lstStyle/>
          <a:p>
            <a:pPr marL="0" indent="0" algn="ctr">
              <a:buNone/>
            </a:pPr>
            <a:r>
              <a:rPr lang="it-IT" sz="6600" b="1" dirty="0" smtClean="0">
                <a:solidFill>
                  <a:schemeClr val="accent1">
                    <a:lumMod val="75000"/>
                  </a:schemeClr>
                </a:solidFill>
                <a:latin typeface="+mj-lt"/>
              </a:rPr>
              <a:t>CESSIONE</a:t>
            </a:r>
          </a:p>
          <a:p>
            <a:pPr marL="0" indent="0" algn="ctr">
              <a:buNone/>
            </a:pPr>
            <a:r>
              <a:rPr lang="it-IT" sz="6600" b="1" dirty="0" smtClean="0">
                <a:solidFill>
                  <a:schemeClr val="accent1">
                    <a:lumMod val="75000"/>
                  </a:schemeClr>
                </a:solidFill>
                <a:latin typeface="+mj-lt"/>
              </a:rPr>
              <a:t>DI RIPOSI E FERIE</a:t>
            </a:r>
            <a:endParaRPr lang="it-IT" sz="6600" b="1" dirty="0">
              <a:solidFill>
                <a:schemeClr val="accent1">
                  <a:lumMod val="75000"/>
                </a:schemeClr>
              </a:solidFill>
              <a:latin typeface="+mj-lt"/>
            </a:endParaRPr>
          </a:p>
        </p:txBody>
      </p:sp>
      <p:sp>
        <p:nvSpPr>
          <p:cNvPr id="7" name="Segnaposto testo 6"/>
          <p:cNvSpPr>
            <a:spLocks noGrp="1"/>
          </p:cNvSpPr>
          <p:nvPr>
            <p:ph type="body" sz="half" idx="2"/>
          </p:nvPr>
        </p:nvSpPr>
        <p:spPr/>
        <p:txBody>
          <a:bodyPr>
            <a:normAutofit/>
          </a:bodyPr>
          <a:lstStyle/>
          <a:p>
            <a:r>
              <a:rPr lang="it-IT" sz="2800" dirty="0"/>
              <a:t>La semplificazione delle procedure per la gestione del rapporto di lavoro</a:t>
            </a:r>
          </a:p>
        </p:txBody>
      </p:sp>
      <p:sp>
        <p:nvSpPr>
          <p:cNvPr id="4" name="Segnaposto numero diapositiva 3"/>
          <p:cNvSpPr>
            <a:spLocks noGrp="1"/>
          </p:cNvSpPr>
          <p:nvPr>
            <p:ph type="sldNum" sz="quarter" idx="12"/>
          </p:nvPr>
        </p:nvSpPr>
        <p:spPr/>
        <p:txBody>
          <a:bodyPr/>
          <a:lstStyle/>
          <a:p>
            <a:fld id="{629637A9-119A-49DA-BD12-AAC58B377D80}" type="slidenum">
              <a:rPr lang="en-US" smtClean="0"/>
              <a:t>18</a:t>
            </a:fld>
            <a:endParaRPr lang="en-US" dirty="0"/>
          </a:p>
        </p:txBody>
      </p:sp>
    </p:spTree>
    <p:extLst>
      <p:ext uri="{BB962C8B-B14F-4D97-AF65-F5344CB8AC3E}">
        <p14:creationId xmlns:p14="http://schemas.microsoft.com/office/powerpoint/2010/main" val="2000523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CESSIONE DI RIPOSI E FERIE</a:t>
            </a:r>
            <a:endParaRPr lang="it-IT" b="1" dirty="0">
              <a:solidFill>
                <a:schemeClr val="accent1">
                  <a:lumMod val="75000"/>
                </a:schemeClr>
              </a:solidFill>
            </a:endParaRPr>
          </a:p>
        </p:txBody>
      </p:sp>
      <p:sp>
        <p:nvSpPr>
          <p:cNvPr id="7" name="Segnaposto contenuto 6"/>
          <p:cNvSpPr>
            <a:spLocks noGrp="1"/>
          </p:cNvSpPr>
          <p:nvPr>
            <p:ph idx="1"/>
          </p:nvPr>
        </p:nvSpPr>
        <p:spPr/>
        <p:txBody>
          <a:bodyPr anchor="ctr">
            <a:normAutofit/>
          </a:bodyPr>
          <a:lstStyle/>
          <a:p>
            <a:pPr marL="0" indent="0" algn="ctr">
              <a:buNone/>
            </a:pPr>
            <a:r>
              <a:rPr lang="it-IT" sz="2400" dirty="0" smtClean="0"/>
              <a:t>I lavoratori possono </a:t>
            </a:r>
            <a:r>
              <a:rPr lang="it-IT" sz="2400" u="sng" dirty="0" smtClean="0"/>
              <a:t>cedere a titolo gratuito</a:t>
            </a:r>
            <a:r>
              <a:rPr lang="it-IT" sz="2400" dirty="0" smtClean="0"/>
              <a:t> i riposi e le ferie da loro maturati</a:t>
            </a:r>
          </a:p>
          <a:p>
            <a:pPr algn="ctr"/>
            <a:r>
              <a:rPr lang="it-IT" sz="2400" dirty="0" smtClean="0"/>
              <a:t>ai lavoratori dipendenti dallo stesso datore di lavoro</a:t>
            </a:r>
          </a:p>
          <a:p>
            <a:pPr algn="ctr"/>
            <a:r>
              <a:rPr lang="it-IT" sz="2400" dirty="0" smtClean="0"/>
              <a:t>al fine di consentire a questi ultimi di </a:t>
            </a:r>
            <a:r>
              <a:rPr lang="it-IT" sz="2400" u="sng" dirty="0" smtClean="0"/>
              <a:t>assistere i figli minori</a:t>
            </a:r>
            <a:r>
              <a:rPr lang="it-IT" sz="2400" dirty="0" smtClean="0"/>
              <a:t> che per le </a:t>
            </a:r>
            <a:r>
              <a:rPr lang="it-IT" sz="2400" u="sng" dirty="0" smtClean="0"/>
              <a:t>particolari condizioni di salute</a:t>
            </a:r>
            <a:r>
              <a:rPr lang="it-IT" sz="2400" dirty="0" smtClean="0"/>
              <a:t> necessitano di cure costanti</a:t>
            </a:r>
          </a:p>
          <a:p>
            <a:pPr algn="ctr"/>
            <a:r>
              <a:rPr lang="it-IT" sz="2400" dirty="0" smtClean="0"/>
              <a:t>nella misura, alle condizioni e secondo le modalità stabilite dai </a:t>
            </a:r>
            <a:r>
              <a:rPr lang="it-IT" sz="2400" u="sng" dirty="0" smtClean="0"/>
              <a:t>contratti collettivi </a:t>
            </a:r>
            <a:r>
              <a:rPr lang="it-IT" sz="2400" dirty="0" smtClean="0"/>
              <a:t>stipulati dalle associazioni sindacali comparativamente più rappresentative sul piano nazionale applicabili al rapporto di lavoro</a:t>
            </a:r>
            <a:endParaRPr lang="it-IT" sz="2400" dirty="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4263844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pPr algn="ctr"/>
            <a:r>
              <a:rPr lang="it-IT" b="1" dirty="0" smtClean="0">
                <a:solidFill>
                  <a:schemeClr val="accent1">
                    <a:lumMod val="75000"/>
                  </a:schemeClr>
                </a:solidFill>
              </a:rPr>
              <a:t>GLI ULTIMI QUATTRO DECRETI ATTUATIVI</a:t>
            </a:r>
            <a:endParaRPr lang="it-IT" b="1" dirty="0">
              <a:solidFill>
                <a:schemeClr val="accent1">
                  <a:lumMod val="75000"/>
                </a:schemeClr>
              </a:solidFill>
            </a:endParaRPr>
          </a:p>
        </p:txBody>
      </p:sp>
      <p:sp>
        <p:nvSpPr>
          <p:cNvPr id="6" name="Segnaposto contenuto 5"/>
          <p:cNvSpPr>
            <a:spLocks noGrp="1"/>
          </p:cNvSpPr>
          <p:nvPr>
            <p:ph idx="1"/>
          </p:nvPr>
        </p:nvSpPr>
        <p:spPr/>
        <p:txBody>
          <a:bodyPr>
            <a:normAutofit/>
          </a:bodyPr>
          <a:lstStyle/>
          <a:p>
            <a:pPr algn="ctr"/>
            <a:r>
              <a:rPr lang="it-IT" dirty="0" smtClean="0"/>
              <a:t>Pubblicazione in Gazzetta Ufficiale avvenuta in data </a:t>
            </a:r>
            <a:r>
              <a:rPr lang="it-IT" b="1" dirty="0" smtClean="0">
                <a:solidFill>
                  <a:schemeClr val="accent1">
                    <a:lumMod val="75000"/>
                  </a:schemeClr>
                </a:solidFill>
              </a:rPr>
              <a:t>23 settembre 2015</a:t>
            </a:r>
            <a:r>
              <a:rPr lang="it-IT" dirty="0" smtClean="0"/>
              <a:t>:</a:t>
            </a:r>
            <a:endParaRPr lang="it-IT" dirty="0"/>
          </a:p>
          <a:p>
            <a:pPr algn="just">
              <a:buFont typeface="Wingdings" panose="05000000000000000000" pitchFamily="2" charset="2"/>
              <a:buChar char="§"/>
            </a:pPr>
            <a:r>
              <a:rPr lang="it-IT" dirty="0" smtClean="0"/>
              <a:t>RIORDINO DELLA NORMATIVA IN MATERIA DI </a:t>
            </a:r>
            <a:r>
              <a:rPr lang="it-IT" b="1" dirty="0" smtClean="0"/>
              <a:t>AMMORTIZZATORI SOCIALI </a:t>
            </a:r>
            <a:r>
              <a:rPr lang="it-IT" dirty="0" smtClean="0"/>
              <a:t>IN COSTANZA DI RAPPORTO DI LAVORO (</a:t>
            </a:r>
            <a:r>
              <a:rPr lang="it-IT" dirty="0" err="1" smtClean="0"/>
              <a:t>D.Lgs.</a:t>
            </a:r>
            <a:r>
              <a:rPr lang="it-IT" dirty="0"/>
              <a:t> </a:t>
            </a:r>
            <a:r>
              <a:rPr lang="it-IT" dirty="0" smtClean="0"/>
              <a:t>148/2015)</a:t>
            </a:r>
          </a:p>
          <a:p>
            <a:pPr algn="just">
              <a:buFont typeface="Wingdings" panose="05000000000000000000" pitchFamily="2" charset="2"/>
              <a:buChar char="§"/>
            </a:pPr>
            <a:r>
              <a:rPr lang="it-IT" dirty="0" smtClean="0"/>
              <a:t>RAZIONALIZZAZIONE E SEMPLIFICAZIONE DELL’</a:t>
            </a:r>
            <a:r>
              <a:rPr lang="it-IT" b="1" dirty="0" smtClean="0"/>
              <a:t>ATTIVITA’ ISPETTIVA</a:t>
            </a:r>
            <a:r>
              <a:rPr lang="it-IT" dirty="0" smtClean="0"/>
              <a:t> IN MATERIA DI LAVORO E LEGISLAZIONE SOCIALE (</a:t>
            </a:r>
            <a:r>
              <a:rPr lang="it-IT" dirty="0" err="1" smtClean="0"/>
              <a:t>D.Lgs.</a:t>
            </a:r>
            <a:r>
              <a:rPr lang="it-IT" dirty="0" smtClean="0"/>
              <a:t> 149/2015)</a:t>
            </a:r>
          </a:p>
          <a:p>
            <a:pPr algn="just">
              <a:buFont typeface="Wingdings" panose="05000000000000000000" pitchFamily="2" charset="2"/>
              <a:buChar char="§"/>
            </a:pPr>
            <a:r>
              <a:rPr lang="it-IT" dirty="0" smtClean="0"/>
              <a:t>RIORDINO DELLA NORMATIVA IN MATERIA DI </a:t>
            </a:r>
            <a:r>
              <a:rPr lang="it-IT" b="1" dirty="0" smtClean="0"/>
              <a:t>SERVIZI PER IL LAVORO E DI POLITICHE ATTIVE</a:t>
            </a:r>
            <a:r>
              <a:rPr lang="it-IT" dirty="0" smtClean="0"/>
              <a:t> (</a:t>
            </a:r>
            <a:r>
              <a:rPr lang="it-IT" dirty="0" err="1" smtClean="0"/>
              <a:t>D.Lgs.</a:t>
            </a:r>
            <a:r>
              <a:rPr lang="it-IT" dirty="0" smtClean="0"/>
              <a:t> 150/2015)</a:t>
            </a:r>
          </a:p>
          <a:p>
            <a:pPr algn="just">
              <a:buFont typeface="Wingdings" panose="05000000000000000000" pitchFamily="2" charset="2"/>
              <a:buChar char="§"/>
            </a:pPr>
            <a:r>
              <a:rPr lang="it-IT" dirty="0" smtClean="0"/>
              <a:t>RAZIONALIZZAZIONE E </a:t>
            </a:r>
            <a:r>
              <a:rPr lang="it-IT" b="1" dirty="0" smtClean="0"/>
              <a:t>SEMPLIFICAZIONE</a:t>
            </a:r>
            <a:r>
              <a:rPr lang="it-IT" dirty="0" smtClean="0"/>
              <a:t> DELLE PROCEDURE E DEGLI ADEMPIMENTI A CARICO DI CITTADINI E IMPRESE E ALTRE DISPOSIZIONI IN MATERIA DI RAPPORTO DI LAVORO E PARI OPPORTUNITA’ (</a:t>
            </a:r>
            <a:r>
              <a:rPr lang="it-IT" dirty="0" err="1" smtClean="0"/>
              <a:t>D.Lgs.</a:t>
            </a:r>
            <a:r>
              <a:rPr lang="it-IT" dirty="0" smtClean="0"/>
              <a:t> 151/2015)</a:t>
            </a:r>
            <a:endParaRPr lang="it-IT" dirty="0"/>
          </a:p>
        </p:txBody>
      </p:sp>
      <p:sp>
        <p:nvSpPr>
          <p:cNvPr id="7" name="Segnaposto numero diapositiva 6"/>
          <p:cNvSpPr>
            <a:spLocks noGrp="1"/>
          </p:cNvSpPr>
          <p:nvPr>
            <p:ph type="sldNum" sz="quarter" idx="12"/>
          </p:nvPr>
        </p:nvSpPr>
        <p:spPr/>
        <p:txBody>
          <a:bodyPr/>
          <a:lstStyle/>
          <a:p>
            <a:fld id="{629637A9-119A-49DA-BD12-AAC58B377D80}" type="slidenum">
              <a:rPr lang="en-US" smtClean="0"/>
              <a:t>2</a:t>
            </a:fld>
            <a:endParaRPr lang="en-US" dirty="0"/>
          </a:p>
        </p:txBody>
      </p:sp>
    </p:spTree>
    <p:extLst>
      <p:ext uri="{BB962C8B-B14F-4D97-AF65-F5344CB8AC3E}">
        <p14:creationId xmlns:p14="http://schemas.microsoft.com/office/powerpoint/2010/main" val="1256408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r>
              <a:rPr lang="it-IT" sz="5400" dirty="0" smtClean="0"/>
              <a:t>JOBS ACT</a:t>
            </a:r>
            <a:br>
              <a:rPr lang="it-IT" sz="5400" dirty="0" smtClean="0"/>
            </a:br>
            <a:endParaRPr lang="it-IT" sz="4800" dirty="0"/>
          </a:p>
        </p:txBody>
      </p:sp>
      <p:sp>
        <p:nvSpPr>
          <p:cNvPr id="6" name="Segnaposto contenuto 5"/>
          <p:cNvSpPr>
            <a:spLocks noGrp="1"/>
          </p:cNvSpPr>
          <p:nvPr>
            <p:ph idx="1"/>
          </p:nvPr>
        </p:nvSpPr>
        <p:spPr/>
        <p:txBody>
          <a:bodyPr anchor="ctr">
            <a:normAutofit/>
          </a:bodyPr>
          <a:lstStyle/>
          <a:p>
            <a:pPr marL="0" indent="0" algn="ctr">
              <a:buNone/>
            </a:pPr>
            <a:r>
              <a:rPr lang="it-IT" sz="5400" b="1" dirty="0" smtClean="0">
                <a:solidFill>
                  <a:schemeClr val="accent1">
                    <a:lumMod val="75000"/>
                  </a:schemeClr>
                </a:solidFill>
                <a:latin typeface="+mj-lt"/>
              </a:rPr>
              <a:t>AMMORTIZZATORI SOCIALI AL TERMINE DEL RAPPORTO DI LAVORO</a:t>
            </a:r>
            <a:endParaRPr lang="it-IT" sz="5400" b="1" dirty="0">
              <a:solidFill>
                <a:schemeClr val="accent1">
                  <a:lumMod val="75000"/>
                </a:schemeClr>
              </a:solidFill>
              <a:latin typeface="+mj-lt"/>
            </a:endParaRPr>
          </a:p>
        </p:txBody>
      </p:sp>
      <p:sp>
        <p:nvSpPr>
          <p:cNvPr id="7" name="Segnaposto testo 6"/>
          <p:cNvSpPr>
            <a:spLocks noGrp="1"/>
          </p:cNvSpPr>
          <p:nvPr>
            <p:ph type="body" sz="half" idx="2"/>
          </p:nvPr>
        </p:nvSpPr>
        <p:spPr/>
        <p:txBody>
          <a:bodyPr>
            <a:normAutofit/>
          </a:bodyPr>
          <a:lstStyle/>
          <a:p>
            <a:r>
              <a:rPr lang="it-IT" sz="2800" dirty="0"/>
              <a:t>La semplificazione delle procedure per la gestione del rapporto di lavoro</a:t>
            </a:r>
          </a:p>
        </p:txBody>
      </p:sp>
      <p:sp>
        <p:nvSpPr>
          <p:cNvPr id="4" name="Segnaposto numero diapositiva 3"/>
          <p:cNvSpPr>
            <a:spLocks noGrp="1"/>
          </p:cNvSpPr>
          <p:nvPr>
            <p:ph type="sldNum" sz="quarter" idx="12"/>
          </p:nvPr>
        </p:nvSpPr>
        <p:spPr/>
        <p:txBody>
          <a:bodyPr/>
          <a:lstStyle/>
          <a:p>
            <a:fld id="{629637A9-119A-49DA-BD12-AAC58B377D80}" type="slidenum">
              <a:rPr lang="en-US" smtClean="0"/>
              <a:t>20</a:t>
            </a:fld>
            <a:endParaRPr lang="en-US" dirty="0"/>
          </a:p>
        </p:txBody>
      </p:sp>
    </p:spTree>
    <p:extLst>
      <p:ext uri="{BB962C8B-B14F-4D97-AF65-F5344CB8AC3E}">
        <p14:creationId xmlns:p14="http://schemas.microsoft.com/office/powerpoint/2010/main" val="2043948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pPr algn="ctr"/>
            <a:r>
              <a:rPr lang="it-IT" sz="4400" b="1" dirty="0" smtClean="0">
                <a:solidFill>
                  <a:schemeClr val="accent1">
                    <a:lumMod val="75000"/>
                  </a:schemeClr>
                </a:solidFill>
              </a:rPr>
              <a:t>STATO DI DISOCCUPAZIONE</a:t>
            </a:r>
            <a:br>
              <a:rPr lang="it-IT" sz="4400" b="1" dirty="0" smtClean="0">
                <a:solidFill>
                  <a:schemeClr val="accent1">
                    <a:lumMod val="75000"/>
                  </a:schemeClr>
                </a:solidFill>
              </a:rPr>
            </a:br>
            <a:r>
              <a:rPr lang="it-IT" sz="4400" b="1" dirty="0" smtClean="0">
                <a:solidFill>
                  <a:schemeClr val="accent1">
                    <a:lumMod val="75000"/>
                  </a:schemeClr>
                </a:solidFill>
              </a:rPr>
              <a:t>Art. 19 </a:t>
            </a:r>
            <a:r>
              <a:rPr lang="it-IT" sz="4400" b="1" dirty="0" err="1" smtClean="0">
                <a:solidFill>
                  <a:schemeClr val="accent1">
                    <a:lumMod val="75000"/>
                  </a:schemeClr>
                </a:solidFill>
              </a:rPr>
              <a:t>D.Lgs.</a:t>
            </a:r>
            <a:r>
              <a:rPr lang="it-IT" sz="4400" b="1" dirty="0" smtClean="0">
                <a:solidFill>
                  <a:schemeClr val="accent1">
                    <a:lumMod val="75000"/>
                  </a:schemeClr>
                </a:solidFill>
              </a:rPr>
              <a:t> n. 150/2015</a:t>
            </a:r>
            <a:endParaRPr lang="it-IT" sz="4400" b="1" dirty="0">
              <a:solidFill>
                <a:schemeClr val="accent1">
                  <a:lumMod val="75000"/>
                </a:schemeClr>
              </a:solidFill>
            </a:endParaRPr>
          </a:p>
        </p:txBody>
      </p:sp>
      <p:sp>
        <p:nvSpPr>
          <p:cNvPr id="7" name="Segnaposto contenuto 6"/>
          <p:cNvSpPr>
            <a:spLocks noGrp="1"/>
          </p:cNvSpPr>
          <p:nvPr>
            <p:ph idx="1"/>
          </p:nvPr>
        </p:nvSpPr>
        <p:spPr/>
        <p:txBody>
          <a:bodyPr>
            <a:normAutofit fontScale="85000" lnSpcReduction="10000"/>
          </a:bodyPr>
          <a:lstStyle/>
          <a:p>
            <a:r>
              <a:rPr lang="it-IT" dirty="0"/>
              <a:t>Sono considerati disoccupati i lavoratori privi di impiego che dichiarano, in forma telematica, al portale nazionale delle politiche del </a:t>
            </a:r>
            <a:r>
              <a:rPr lang="it-IT" dirty="0" smtClean="0"/>
              <a:t>lavoro, </a:t>
            </a:r>
            <a:r>
              <a:rPr lang="it-IT" dirty="0"/>
              <a:t>la propria immediata disponibilità allo svolgimento di attività lavorativa ed alla partecipazione alle misure di politica attiva del lavoro </a:t>
            </a:r>
            <a:r>
              <a:rPr lang="it-IT" dirty="0" smtClean="0"/>
              <a:t>concordate </a:t>
            </a:r>
            <a:r>
              <a:rPr lang="it-IT" dirty="0"/>
              <a:t>con il centro per l'impiego</a:t>
            </a:r>
            <a:r>
              <a:rPr lang="it-IT" dirty="0" smtClean="0"/>
              <a:t>.</a:t>
            </a:r>
          </a:p>
          <a:p>
            <a:r>
              <a:rPr lang="it-IT" dirty="0"/>
              <a:t>Lo stato di disoccupazione è sospeso in caso di rapporto di lavoro subordinato di durata fino a sei mesi.</a:t>
            </a:r>
            <a:br>
              <a:rPr lang="it-IT" dirty="0"/>
            </a:br>
            <a:endParaRPr lang="it-IT" dirty="0" smtClean="0"/>
          </a:p>
          <a:p>
            <a:r>
              <a:rPr lang="it-IT" dirty="0" smtClean="0"/>
              <a:t>Allo </a:t>
            </a:r>
            <a:r>
              <a:rPr lang="it-IT" dirty="0"/>
              <a:t>scopo di accelerare la presa in carico, i lavoratori dipendenti possono effettuare la registrazione </a:t>
            </a:r>
            <a:r>
              <a:rPr lang="it-IT" dirty="0" smtClean="0"/>
              <a:t>dal </a:t>
            </a:r>
            <a:r>
              <a:rPr lang="it-IT" dirty="0"/>
              <a:t>momento della ricezione della comunicazione di licenziamento, anche in pendenza del periodo di </a:t>
            </a:r>
            <a:r>
              <a:rPr lang="it-IT" dirty="0" smtClean="0"/>
              <a:t>preavviso (c.d. lavoratori “a </a:t>
            </a:r>
            <a:r>
              <a:rPr lang="it-IT" dirty="0"/>
              <a:t>rischio di disoccupazione</a:t>
            </a:r>
            <a:r>
              <a:rPr lang="it-IT" dirty="0" smtClean="0"/>
              <a:t>”).</a:t>
            </a:r>
            <a:r>
              <a:rPr lang="it-IT" dirty="0"/>
              <a:t/>
            </a:r>
            <a:br>
              <a:rPr lang="it-IT" dirty="0"/>
            </a:br>
            <a:endParaRPr lang="it-IT" dirty="0"/>
          </a:p>
          <a:p>
            <a:r>
              <a:rPr lang="it-IT" dirty="0" smtClean="0"/>
              <a:t>Sulla </a:t>
            </a:r>
            <a:r>
              <a:rPr lang="it-IT" dirty="0"/>
              <a:t>base delle informazioni fornite in sede di registrazione, gli utenti dei servizi per l'impiego vengono assegnati ad una classe di </a:t>
            </a:r>
            <a:r>
              <a:rPr lang="it-IT" dirty="0" err="1"/>
              <a:t>profilazione</a:t>
            </a:r>
            <a:r>
              <a:rPr lang="it-IT" dirty="0"/>
              <a:t>, allo scopo di valutarne il livello di </a:t>
            </a:r>
            <a:r>
              <a:rPr lang="it-IT" dirty="0" err="1" smtClean="0"/>
              <a:t>occupabilità</a:t>
            </a:r>
            <a:r>
              <a:rPr lang="it-IT" dirty="0" smtClean="0"/>
              <a:t>, </a:t>
            </a:r>
            <a:r>
              <a:rPr lang="it-IT" dirty="0"/>
              <a:t>secondo una procedura automatizzata di elaborazione dei dati in linea con i migliori standard internazionali.</a:t>
            </a:r>
            <a:br>
              <a:rPr lang="it-IT" dirty="0"/>
            </a:br>
            <a:endParaRPr lang="it-IT" dirty="0"/>
          </a:p>
          <a:p>
            <a:r>
              <a:rPr lang="it-IT" dirty="0" smtClean="0"/>
              <a:t>La </a:t>
            </a:r>
            <a:r>
              <a:rPr lang="it-IT" dirty="0"/>
              <a:t>classe di </a:t>
            </a:r>
            <a:r>
              <a:rPr lang="it-IT" dirty="0" err="1"/>
              <a:t>profilazione</a:t>
            </a:r>
            <a:r>
              <a:rPr lang="it-IT" dirty="0"/>
              <a:t> è aggiornata automaticamente ogni novanta giorni, tenendo conto della durata della disoccupazione e delle altre informazioni raccolte mediante le attività di servizio.</a:t>
            </a:r>
          </a:p>
          <a:p>
            <a:endParaRPr lang="it-IT" dirty="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2829564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pPr algn="ctr"/>
            <a:r>
              <a:rPr lang="it-IT" sz="4400" b="1" dirty="0" smtClean="0">
                <a:solidFill>
                  <a:schemeClr val="accent1">
                    <a:lumMod val="75000"/>
                  </a:schemeClr>
                </a:solidFill>
              </a:rPr>
              <a:t>PATTO DI SERVIZIO PERSONALIZZATO</a:t>
            </a:r>
            <a:br>
              <a:rPr lang="it-IT" sz="4400" b="1" dirty="0" smtClean="0">
                <a:solidFill>
                  <a:schemeClr val="accent1">
                    <a:lumMod val="75000"/>
                  </a:schemeClr>
                </a:solidFill>
              </a:rPr>
            </a:br>
            <a:r>
              <a:rPr lang="it-IT" sz="4400" b="1" dirty="0" smtClean="0">
                <a:solidFill>
                  <a:schemeClr val="accent1">
                    <a:lumMod val="75000"/>
                  </a:schemeClr>
                </a:solidFill>
              </a:rPr>
              <a:t>Art. 20 </a:t>
            </a:r>
            <a:r>
              <a:rPr lang="it-IT" sz="4400" b="1" dirty="0" err="1" smtClean="0">
                <a:solidFill>
                  <a:schemeClr val="accent1">
                    <a:lumMod val="75000"/>
                  </a:schemeClr>
                </a:solidFill>
              </a:rPr>
              <a:t>D.Lgs.</a:t>
            </a:r>
            <a:r>
              <a:rPr lang="it-IT" sz="4400" b="1" dirty="0" smtClean="0">
                <a:solidFill>
                  <a:schemeClr val="accent1">
                    <a:lumMod val="75000"/>
                  </a:schemeClr>
                </a:solidFill>
              </a:rPr>
              <a:t> n. 150/2015</a:t>
            </a:r>
            <a:endParaRPr lang="it-IT" sz="4400" b="1" dirty="0">
              <a:solidFill>
                <a:schemeClr val="accent1">
                  <a:lumMod val="75000"/>
                </a:schemeClr>
              </a:solidFill>
            </a:endParaRPr>
          </a:p>
        </p:txBody>
      </p:sp>
      <p:sp>
        <p:nvSpPr>
          <p:cNvPr id="7" name="Segnaposto contenuto 6"/>
          <p:cNvSpPr>
            <a:spLocks noGrp="1"/>
          </p:cNvSpPr>
          <p:nvPr>
            <p:ph idx="1"/>
          </p:nvPr>
        </p:nvSpPr>
        <p:spPr/>
        <p:txBody>
          <a:bodyPr>
            <a:normAutofit fontScale="92500" lnSpcReduction="20000"/>
          </a:bodyPr>
          <a:lstStyle/>
          <a:p>
            <a:r>
              <a:rPr lang="it-IT" sz="2300" dirty="0"/>
              <a:t>Allo scopo di confermare lo stato di disoccupazione, i lavoratori disoccupati contattano i centri per l'impiego, con le modalità definite da questi, entro 30 giorni dalla data della dichiarazione </a:t>
            </a:r>
            <a:r>
              <a:rPr lang="it-IT" sz="2300" dirty="0" smtClean="0"/>
              <a:t>dello stato di disoccupazione, </a:t>
            </a:r>
            <a:r>
              <a:rPr lang="it-IT" sz="2300" dirty="0"/>
              <a:t>e, in mancanza, sono convocati dai centri per </a:t>
            </a:r>
            <a:r>
              <a:rPr lang="it-IT" sz="2300" dirty="0" smtClean="0"/>
              <a:t>l'impiego per </a:t>
            </a:r>
            <a:r>
              <a:rPr lang="it-IT" sz="2300" dirty="0"/>
              <a:t>la </a:t>
            </a:r>
            <a:r>
              <a:rPr lang="it-IT" sz="2300" dirty="0" err="1"/>
              <a:t>profilazione</a:t>
            </a:r>
            <a:r>
              <a:rPr lang="it-IT" sz="2300" dirty="0"/>
              <a:t> e la stipula di un patto di servizio personalizzato.</a:t>
            </a:r>
            <a:br>
              <a:rPr lang="it-IT" sz="2300" dirty="0"/>
            </a:br>
            <a:endParaRPr lang="it-IT" sz="2300" dirty="0"/>
          </a:p>
          <a:p>
            <a:r>
              <a:rPr lang="it-IT" sz="2300" dirty="0" smtClean="0"/>
              <a:t>Il </a:t>
            </a:r>
            <a:r>
              <a:rPr lang="it-IT" sz="2300" dirty="0"/>
              <a:t>patto </a:t>
            </a:r>
            <a:r>
              <a:rPr lang="it-IT" sz="2300" dirty="0" smtClean="0"/>
              <a:t>deve </a:t>
            </a:r>
            <a:r>
              <a:rPr lang="it-IT" sz="2300" dirty="0"/>
              <a:t>contenere almeno i seguenti elementi:</a:t>
            </a:r>
            <a:br>
              <a:rPr lang="it-IT" sz="2300" dirty="0"/>
            </a:br>
            <a:endParaRPr lang="it-IT" sz="2300" dirty="0"/>
          </a:p>
          <a:p>
            <a:pPr>
              <a:spcBef>
                <a:spcPts val="200"/>
              </a:spcBef>
            </a:pPr>
            <a:r>
              <a:rPr lang="it-IT" sz="2300" dirty="0"/>
              <a:t>a)  l'individuazione di un responsabile delle attività; </a:t>
            </a:r>
          </a:p>
          <a:p>
            <a:pPr>
              <a:spcBef>
                <a:spcPts val="200"/>
              </a:spcBef>
            </a:pPr>
            <a:r>
              <a:rPr lang="it-IT" sz="2300" dirty="0"/>
              <a:t>b)  la definizione del profilo personale di </a:t>
            </a:r>
            <a:r>
              <a:rPr lang="it-IT" sz="2300" dirty="0" err="1"/>
              <a:t>occupabilità</a:t>
            </a:r>
            <a:r>
              <a:rPr lang="it-IT" sz="2300" dirty="0"/>
              <a:t> secondo le modalità tecniche predisposte dall'ANPAL; </a:t>
            </a:r>
          </a:p>
          <a:p>
            <a:pPr>
              <a:spcBef>
                <a:spcPts val="200"/>
              </a:spcBef>
            </a:pPr>
            <a:r>
              <a:rPr lang="it-IT" sz="2300" dirty="0"/>
              <a:t>c)  la definizione degli atti di ricerca attiva che devono essere compiuti e la tempistica degli stessi; </a:t>
            </a:r>
          </a:p>
          <a:p>
            <a:pPr>
              <a:spcBef>
                <a:spcPts val="200"/>
              </a:spcBef>
            </a:pPr>
            <a:r>
              <a:rPr lang="it-IT" sz="2300" dirty="0"/>
              <a:t>d)  la frequenza ordinaria di contatti con il responsabile delle attività; </a:t>
            </a:r>
          </a:p>
          <a:p>
            <a:pPr>
              <a:spcBef>
                <a:spcPts val="200"/>
              </a:spcBef>
            </a:pPr>
            <a:r>
              <a:rPr lang="it-IT" sz="2300" dirty="0"/>
              <a:t>e)  le modalità con cui la ricerca attiva di lavoro è dimostrata al responsabile delle attività.</a:t>
            </a:r>
          </a:p>
          <a:p>
            <a:endParaRPr lang="it-IT" dirty="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2867112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pPr algn="ctr"/>
            <a:r>
              <a:rPr lang="it-IT" sz="4400" b="1" dirty="0" smtClean="0">
                <a:solidFill>
                  <a:schemeClr val="accent1">
                    <a:lumMod val="75000"/>
                  </a:schemeClr>
                </a:solidFill>
              </a:rPr>
              <a:t>PATTO DI SERVIZIO PERSONALIZZATO</a:t>
            </a:r>
            <a:br>
              <a:rPr lang="it-IT" sz="4400" b="1" dirty="0" smtClean="0">
                <a:solidFill>
                  <a:schemeClr val="accent1">
                    <a:lumMod val="75000"/>
                  </a:schemeClr>
                </a:solidFill>
              </a:rPr>
            </a:br>
            <a:r>
              <a:rPr lang="it-IT" sz="4400" b="1" dirty="0" smtClean="0">
                <a:solidFill>
                  <a:schemeClr val="accent1">
                    <a:lumMod val="75000"/>
                  </a:schemeClr>
                </a:solidFill>
              </a:rPr>
              <a:t>Art. 20 </a:t>
            </a:r>
            <a:r>
              <a:rPr lang="it-IT" sz="4400" b="1" dirty="0" err="1" smtClean="0">
                <a:solidFill>
                  <a:schemeClr val="accent1">
                    <a:lumMod val="75000"/>
                  </a:schemeClr>
                </a:solidFill>
              </a:rPr>
              <a:t>D.Lgs.</a:t>
            </a:r>
            <a:r>
              <a:rPr lang="it-IT" sz="4400" b="1" dirty="0" smtClean="0">
                <a:solidFill>
                  <a:schemeClr val="accent1">
                    <a:lumMod val="75000"/>
                  </a:schemeClr>
                </a:solidFill>
              </a:rPr>
              <a:t> n. 150/2015</a:t>
            </a:r>
            <a:endParaRPr lang="it-IT" sz="4400" b="1" dirty="0">
              <a:solidFill>
                <a:schemeClr val="accent1">
                  <a:lumMod val="75000"/>
                </a:schemeClr>
              </a:solidFill>
            </a:endParaRPr>
          </a:p>
        </p:txBody>
      </p:sp>
      <p:sp>
        <p:nvSpPr>
          <p:cNvPr id="7" name="Segnaposto contenuto 6"/>
          <p:cNvSpPr>
            <a:spLocks noGrp="1"/>
          </p:cNvSpPr>
          <p:nvPr>
            <p:ph idx="1"/>
          </p:nvPr>
        </p:nvSpPr>
        <p:spPr/>
        <p:txBody>
          <a:bodyPr>
            <a:normAutofit fontScale="85000" lnSpcReduction="10000"/>
          </a:bodyPr>
          <a:lstStyle/>
          <a:p>
            <a:pPr marL="0" indent="0" algn="just">
              <a:buNone/>
            </a:pPr>
            <a:r>
              <a:rPr lang="it-IT" sz="2400" dirty="0" smtClean="0"/>
              <a:t>Nel patto deve </a:t>
            </a:r>
            <a:r>
              <a:rPr lang="it-IT" sz="2400" dirty="0"/>
              <a:t>essere inoltre riportata la disponibilità del richiedente alle seguenti attività</a:t>
            </a:r>
            <a:r>
              <a:rPr lang="it-IT" sz="2400" dirty="0" smtClean="0"/>
              <a:t>:</a:t>
            </a:r>
            <a:endParaRPr lang="it-IT" sz="2400" dirty="0"/>
          </a:p>
          <a:p>
            <a:pPr algn="just"/>
            <a:r>
              <a:rPr lang="it-IT" sz="2400" dirty="0"/>
              <a:t>a)  partecipazione a iniziative e laboratori per il rafforzamento delle competenze nella ricerca attiva di lavoro quali, in via esemplificativa, la stesura del curriculum vitae e la preparazione per sostenere colloqui di lavoro o altra iniziativa di orientamento; </a:t>
            </a:r>
          </a:p>
          <a:p>
            <a:pPr algn="just"/>
            <a:r>
              <a:rPr lang="it-IT" sz="2400" dirty="0"/>
              <a:t>b)  partecipazione a iniziative di carattere formativo o di riqualificazione o altra iniziativa di politica attiva o di attivazione; </a:t>
            </a:r>
          </a:p>
          <a:p>
            <a:pPr algn="just"/>
            <a:r>
              <a:rPr lang="it-IT" sz="2400" dirty="0"/>
              <a:t>c)  accettazione di congrue offerte di lavoro, come definite ai sensi dell'articolo 25 del presente decreto.</a:t>
            </a:r>
          </a:p>
          <a:p>
            <a:pPr algn="just"/>
            <a:r>
              <a:rPr lang="it-IT" sz="2400" dirty="0" smtClean="0"/>
              <a:t>Trascorsi </a:t>
            </a:r>
            <a:r>
              <a:rPr lang="it-IT" sz="2400" dirty="0"/>
              <a:t>sessanta giorni dalla data di registrazione </a:t>
            </a:r>
            <a:r>
              <a:rPr lang="it-IT" sz="2400" dirty="0" smtClean="0"/>
              <a:t>dello stato di disoccupazione, il </a:t>
            </a:r>
            <a:r>
              <a:rPr lang="it-IT" sz="2400" dirty="0"/>
              <a:t>disoccupato che non sia stato convocato dai centri per l'impiego ha diritto a richiedere all'ANPAL, tramite posta elettronica, le credenziali personalizzate per l'accesso diretto alla procedura telematica di </a:t>
            </a:r>
            <a:r>
              <a:rPr lang="it-IT" sz="2400" dirty="0" err="1"/>
              <a:t>profilazione</a:t>
            </a:r>
            <a:r>
              <a:rPr lang="it-IT" sz="2400" dirty="0"/>
              <a:t> predisposta dall'ANPAL al fine di ottenere l'assegno di </a:t>
            </a:r>
            <a:r>
              <a:rPr lang="it-IT" sz="2400" dirty="0" smtClean="0"/>
              <a:t>ricollocazione</a:t>
            </a:r>
            <a:endParaRPr lang="it-IT" dirty="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1605835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
            </a:r>
            <a:br>
              <a:rPr lang="it-IT" b="1" dirty="0" smtClean="0">
                <a:solidFill>
                  <a:schemeClr val="accent1">
                    <a:lumMod val="75000"/>
                  </a:schemeClr>
                </a:solidFill>
              </a:rPr>
            </a:br>
            <a:r>
              <a:rPr lang="it-IT" b="1" dirty="0" smtClean="0">
                <a:solidFill>
                  <a:schemeClr val="accent1">
                    <a:lumMod val="75000"/>
                  </a:schemeClr>
                </a:solidFill>
              </a:rPr>
              <a:t>Art. 21 </a:t>
            </a:r>
            <a:r>
              <a:rPr lang="it-IT" b="1" dirty="0" err="1" smtClean="0">
                <a:solidFill>
                  <a:schemeClr val="accent1">
                    <a:lumMod val="75000"/>
                  </a:schemeClr>
                </a:solidFill>
              </a:rPr>
              <a:t>D.Lgs.</a:t>
            </a:r>
            <a:r>
              <a:rPr lang="it-IT" b="1" dirty="0" smtClean="0">
                <a:solidFill>
                  <a:schemeClr val="accent1">
                    <a:lumMod val="75000"/>
                  </a:schemeClr>
                </a:solidFill>
              </a:rPr>
              <a:t> n. 150/2015</a:t>
            </a:r>
            <a:endParaRPr lang="it-IT" b="1" dirty="0">
              <a:solidFill>
                <a:schemeClr val="accent1">
                  <a:lumMod val="75000"/>
                </a:schemeClr>
              </a:solidFill>
            </a:endParaRPr>
          </a:p>
        </p:txBody>
      </p:sp>
      <p:sp>
        <p:nvSpPr>
          <p:cNvPr id="7" name="Segnaposto contenuto 6"/>
          <p:cNvSpPr>
            <a:spLocks noGrp="1"/>
          </p:cNvSpPr>
          <p:nvPr>
            <p:ph idx="1"/>
          </p:nvPr>
        </p:nvSpPr>
        <p:spPr/>
        <p:txBody>
          <a:bodyPr>
            <a:normAutofit fontScale="70000" lnSpcReduction="20000"/>
          </a:bodyPr>
          <a:lstStyle/>
          <a:p>
            <a:pPr marL="0" indent="0" algn="just">
              <a:buNone/>
            </a:pPr>
            <a:r>
              <a:rPr lang="it-IT" sz="2900" dirty="0" smtClean="0"/>
              <a:t>La </a:t>
            </a:r>
            <a:r>
              <a:rPr lang="it-IT" sz="2900" dirty="0"/>
              <a:t>domanda di Assicurazione Sociale per </a:t>
            </a:r>
            <a:r>
              <a:rPr lang="it-IT" sz="2900" dirty="0" smtClean="0"/>
              <a:t>l'Impiego (</a:t>
            </a:r>
            <a:r>
              <a:rPr lang="it-IT" sz="2900" dirty="0" err="1" smtClean="0"/>
              <a:t>ASpI</a:t>
            </a:r>
            <a:r>
              <a:rPr lang="it-IT" sz="2900" dirty="0" smtClean="0"/>
              <a:t>), </a:t>
            </a:r>
            <a:r>
              <a:rPr lang="it-IT" sz="2900" dirty="0"/>
              <a:t>di Nuova Assicurazione Sociale per l'Impiego (</a:t>
            </a:r>
            <a:r>
              <a:rPr lang="it-IT" sz="2900" dirty="0" err="1"/>
              <a:t>NASpI</a:t>
            </a:r>
            <a:r>
              <a:rPr lang="it-IT" sz="2900" dirty="0"/>
              <a:t>) o Indennità di disoccupazione per i lavoratori con rapporto di collaborazione coordinata (DIS-COLL), </a:t>
            </a:r>
            <a:r>
              <a:rPr lang="it-IT" sz="2900" dirty="0" smtClean="0"/>
              <a:t>e </a:t>
            </a:r>
            <a:r>
              <a:rPr lang="it-IT" sz="2900" dirty="0"/>
              <a:t>la domanda di indennità di mobilità di cui all'articolo 7 della legge 23 luglio 1991, n. 223, resa </a:t>
            </a:r>
            <a:r>
              <a:rPr lang="it-IT" sz="2900" u="sng" dirty="0"/>
              <a:t>equivale a dichiarazione di immediata disponibilità, ed è trasmessa dall'INPS </a:t>
            </a:r>
            <a:r>
              <a:rPr lang="it-IT" sz="2900" u="sng" dirty="0" smtClean="0"/>
              <a:t>all'ANPAL </a:t>
            </a:r>
            <a:r>
              <a:rPr lang="it-IT" sz="2900" dirty="0" smtClean="0"/>
              <a:t>dall'interessato </a:t>
            </a:r>
            <a:r>
              <a:rPr lang="it-IT" sz="2900" dirty="0"/>
              <a:t>all'INPS</a:t>
            </a:r>
            <a:r>
              <a:rPr lang="it-IT" sz="2900" dirty="0" smtClean="0"/>
              <a:t>,, </a:t>
            </a:r>
            <a:r>
              <a:rPr lang="it-IT" sz="2900" dirty="0"/>
              <a:t>ai fini dell'inserimento nel sistema </a:t>
            </a:r>
            <a:r>
              <a:rPr lang="it-IT" sz="2900" dirty="0" smtClean="0"/>
              <a:t>informativo delle politiche attive.</a:t>
            </a:r>
          </a:p>
          <a:p>
            <a:pPr marL="0" indent="0" algn="just">
              <a:buNone/>
            </a:pPr>
            <a:endParaRPr lang="it-IT" sz="2900" dirty="0"/>
          </a:p>
          <a:p>
            <a:pPr marL="0" indent="0" algn="just">
              <a:buNone/>
            </a:pPr>
            <a:r>
              <a:rPr lang="it-IT" sz="2900" dirty="0" smtClean="0"/>
              <a:t>I </a:t>
            </a:r>
            <a:r>
              <a:rPr lang="it-IT" sz="2900" dirty="0"/>
              <a:t>beneficiari delle prestazioni a sostegno del </a:t>
            </a:r>
            <a:r>
              <a:rPr lang="it-IT" sz="2900" dirty="0" smtClean="0"/>
              <a:t>reddito, </a:t>
            </a:r>
            <a:r>
              <a:rPr lang="it-IT" sz="2900" dirty="0"/>
              <a:t>ancora privi di occupazione, contattano i centri per l'impiego, con le modalità definite da questi, entro il termine di 15 giorni dalla data di presentazione della domanda </a:t>
            </a:r>
            <a:r>
              <a:rPr lang="it-IT" sz="2900" dirty="0" smtClean="0"/>
              <a:t>e</a:t>
            </a:r>
            <a:r>
              <a:rPr lang="it-IT" sz="2900" dirty="0"/>
              <a:t>, in mancanza, sono convocati </a:t>
            </a:r>
            <a:r>
              <a:rPr lang="it-IT" sz="2900" dirty="0" smtClean="0"/>
              <a:t>dal centro per l’impiego per stipulare il patto di servizio personalizzato.</a:t>
            </a:r>
          </a:p>
          <a:p>
            <a:pPr marL="0" indent="0" algn="just">
              <a:buNone/>
            </a:pPr>
            <a:endParaRPr lang="it-IT" sz="2900" dirty="0" smtClean="0"/>
          </a:p>
          <a:p>
            <a:pPr marL="0" indent="0" algn="just">
              <a:buNone/>
            </a:pPr>
            <a:r>
              <a:rPr lang="it-IT" sz="2900" dirty="0" smtClean="0"/>
              <a:t>Ai </a:t>
            </a:r>
            <a:r>
              <a:rPr lang="it-IT" sz="2900" dirty="0"/>
              <a:t>fini della concessione dell'Assegno di disoccupazione (ASDI) </a:t>
            </a:r>
            <a:r>
              <a:rPr lang="it-IT" sz="2900" dirty="0" smtClean="0"/>
              <a:t>è </a:t>
            </a:r>
            <a:r>
              <a:rPr lang="it-IT" sz="2900" dirty="0"/>
              <a:t>necessario che il richiedente abbia sottoscritto un patto di servizio </a:t>
            </a:r>
            <a:r>
              <a:rPr lang="it-IT" sz="2900" dirty="0" smtClean="0"/>
              <a:t>personalizzato</a:t>
            </a: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831792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SANZIONI</a:t>
            </a:r>
            <a:br>
              <a:rPr lang="it-IT" b="1" dirty="0" smtClean="0">
                <a:solidFill>
                  <a:schemeClr val="accent1">
                    <a:lumMod val="75000"/>
                  </a:schemeClr>
                </a:solidFill>
              </a:rPr>
            </a:br>
            <a:r>
              <a:rPr lang="it-IT" b="1" dirty="0" smtClean="0">
                <a:solidFill>
                  <a:schemeClr val="accent1">
                    <a:lumMod val="75000"/>
                  </a:schemeClr>
                </a:solidFill>
              </a:rPr>
              <a:t>Art. 21 </a:t>
            </a:r>
            <a:r>
              <a:rPr lang="it-IT" b="1" dirty="0" err="1" smtClean="0">
                <a:solidFill>
                  <a:schemeClr val="accent1">
                    <a:lumMod val="75000"/>
                  </a:schemeClr>
                </a:solidFill>
              </a:rPr>
              <a:t>D.Lgs.</a:t>
            </a:r>
            <a:r>
              <a:rPr lang="it-IT" b="1" dirty="0" smtClean="0">
                <a:solidFill>
                  <a:schemeClr val="accent1">
                    <a:lumMod val="75000"/>
                  </a:schemeClr>
                </a:solidFill>
              </a:rPr>
              <a:t> n. 150/2015</a:t>
            </a:r>
            <a:endParaRPr lang="it-IT" b="1" dirty="0">
              <a:solidFill>
                <a:schemeClr val="accent1">
                  <a:lumMod val="75000"/>
                </a:schemeClr>
              </a:solidFill>
            </a:endParaRPr>
          </a:p>
        </p:txBody>
      </p:sp>
      <p:sp>
        <p:nvSpPr>
          <p:cNvPr id="7" name="Segnaposto contenuto 6"/>
          <p:cNvSpPr>
            <a:spLocks noGrp="1"/>
          </p:cNvSpPr>
          <p:nvPr>
            <p:ph idx="1"/>
          </p:nvPr>
        </p:nvSpPr>
        <p:spPr/>
        <p:txBody>
          <a:bodyPr anchor="ctr">
            <a:normAutofit fontScale="62500" lnSpcReduction="20000"/>
          </a:bodyPr>
          <a:lstStyle/>
          <a:p>
            <a:pPr algn="just">
              <a:spcBef>
                <a:spcPts val="200"/>
              </a:spcBef>
            </a:pPr>
            <a:r>
              <a:rPr lang="it-IT" sz="3400" dirty="0" smtClean="0"/>
              <a:t>Il decreto introduce sanzioni specifiche, con </a:t>
            </a:r>
            <a:r>
              <a:rPr lang="it-IT" sz="3400" dirty="0"/>
              <a:t>riferimento all'Assicurazione Sociale per l'Impiego, alla Nuova Assicurazione Sociale per l'Impiego (</a:t>
            </a:r>
            <a:r>
              <a:rPr lang="it-IT" sz="3400" dirty="0" err="1"/>
              <a:t>NASpI</a:t>
            </a:r>
            <a:r>
              <a:rPr lang="it-IT" sz="3400" dirty="0"/>
              <a:t>), alla Indennità di disoccupazione per i lavoratori con rapporto di collaborazione coordinata (</a:t>
            </a:r>
            <a:r>
              <a:rPr lang="it-IT" sz="3400" dirty="0" smtClean="0"/>
              <a:t>DIS-COLL), all’Assegno </a:t>
            </a:r>
            <a:r>
              <a:rPr lang="it-IT" sz="3400" dirty="0"/>
              <a:t>di disoccupazione (ASDI) </a:t>
            </a:r>
            <a:r>
              <a:rPr lang="it-IT" sz="3400" dirty="0" smtClean="0"/>
              <a:t> </a:t>
            </a:r>
            <a:r>
              <a:rPr lang="it-IT" sz="3400" dirty="0"/>
              <a:t>e all'indennità di </a:t>
            </a:r>
            <a:r>
              <a:rPr lang="it-IT" sz="3400" dirty="0" smtClean="0"/>
              <a:t>mobilità </a:t>
            </a:r>
            <a:r>
              <a:rPr lang="it-IT" sz="3400" dirty="0"/>
              <a:t>in caso </a:t>
            </a:r>
            <a:r>
              <a:rPr lang="it-IT" sz="3400" dirty="0" smtClean="0"/>
              <a:t>di:</a:t>
            </a:r>
          </a:p>
          <a:p>
            <a:pPr algn="just">
              <a:spcBef>
                <a:spcPts val="200"/>
              </a:spcBef>
            </a:pPr>
            <a:endParaRPr lang="it-IT" sz="3400" dirty="0" smtClean="0"/>
          </a:p>
          <a:p>
            <a:pPr algn="just">
              <a:spcBef>
                <a:spcPts val="200"/>
              </a:spcBef>
              <a:buFont typeface="Wingdings" panose="05000000000000000000" pitchFamily="2" charset="2"/>
              <a:buChar char="§"/>
            </a:pPr>
            <a:r>
              <a:rPr lang="it-IT" sz="3400" dirty="0"/>
              <a:t> </a:t>
            </a:r>
            <a:r>
              <a:rPr lang="it-IT" sz="3400" dirty="0" smtClean="0"/>
              <a:t>mancata </a:t>
            </a:r>
            <a:r>
              <a:rPr lang="it-IT" sz="3400" dirty="0"/>
              <a:t>presentazione, in assenza di giustificato motivo, alle convocazioni ovvero agli appuntamenti </a:t>
            </a:r>
            <a:r>
              <a:rPr lang="it-IT" sz="3400" dirty="0" smtClean="0"/>
              <a:t>fissati presso il Centro per l’Impiego</a:t>
            </a:r>
          </a:p>
          <a:p>
            <a:pPr algn="just">
              <a:spcBef>
                <a:spcPts val="200"/>
              </a:spcBef>
              <a:buFont typeface="Wingdings" panose="05000000000000000000" pitchFamily="2" charset="2"/>
              <a:buChar char="§"/>
            </a:pPr>
            <a:r>
              <a:rPr lang="it-IT" sz="3400" dirty="0"/>
              <a:t> </a:t>
            </a:r>
            <a:r>
              <a:rPr lang="it-IT" sz="3400" dirty="0" smtClean="0"/>
              <a:t>mancata </a:t>
            </a:r>
            <a:r>
              <a:rPr lang="it-IT" sz="3400" dirty="0"/>
              <a:t>partecipazione, in assenza di giustificato motivo, alle iniziative di </a:t>
            </a:r>
            <a:r>
              <a:rPr lang="it-IT" sz="3400" dirty="0" smtClean="0"/>
              <a:t>orientamento</a:t>
            </a:r>
          </a:p>
          <a:p>
            <a:pPr marL="177800" indent="-177800" algn="just">
              <a:spcBef>
                <a:spcPts val="200"/>
              </a:spcBef>
              <a:buFont typeface="Wingdings" panose="05000000000000000000" pitchFamily="2" charset="2"/>
              <a:buChar char="§"/>
            </a:pPr>
            <a:r>
              <a:rPr lang="it-IT" sz="3400" dirty="0" smtClean="0"/>
              <a:t> mancata </a:t>
            </a:r>
            <a:r>
              <a:rPr lang="it-IT" sz="3400" dirty="0"/>
              <a:t>partecipazione, in assenza di giustificato motivo, alle iniziative </a:t>
            </a:r>
            <a:r>
              <a:rPr lang="it-IT" sz="3400" dirty="0" smtClean="0"/>
              <a:t>di carattere formativo</a:t>
            </a:r>
          </a:p>
          <a:p>
            <a:pPr marL="177800" indent="-177800" algn="just">
              <a:spcBef>
                <a:spcPts val="200"/>
              </a:spcBef>
              <a:buFont typeface="Wingdings" panose="05000000000000000000" pitchFamily="2" charset="2"/>
              <a:buChar char="§"/>
            </a:pPr>
            <a:r>
              <a:rPr lang="it-IT" sz="3400" dirty="0" smtClean="0"/>
              <a:t>mancata </a:t>
            </a:r>
            <a:r>
              <a:rPr lang="it-IT" sz="3400" dirty="0"/>
              <a:t>accettazione di un'offerta di lavoro </a:t>
            </a:r>
            <a:r>
              <a:rPr lang="it-IT" sz="3400" dirty="0" smtClean="0"/>
              <a:t>congrua</a:t>
            </a:r>
          </a:p>
          <a:p>
            <a:pPr marL="0" indent="0">
              <a:spcBef>
                <a:spcPts val="200"/>
              </a:spcBef>
              <a:buNone/>
            </a:pPr>
            <a:r>
              <a:rPr lang="it-IT" sz="3500" dirty="0"/>
              <a:t/>
            </a:r>
            <a:br>
              <a:rPr lang="it-IT" sz="3500" dirty="0"/>
            </a:br>
            <a:r>
              <a:rPr lang="it-IT" sz="3500" dirty="0"/>
              <a:t/>
            </a:r>
            <a:br>
              <a:rPr lang="it-IT" sz="3500" dirty="0"/>
            </a:br>
            <a:endParaRPr lang="it-IT" sz="3500" dirty="0"/>
          </a:p>
          <a:p>
            <a:r>
              <a:rPr lang="it-IT" dirty="0"/>
              <a:t>  </a:t>
            </a: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276457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pPr algn="ctr"/>
            <a:r>
              <a:rPr lang="it-IT" sz="4400" b="1" dirty="0" smtClean="0">
                <a:solidFill>
                  <a:schemeClr val="accent1">
                    <a:lumMod val="75000"/>
                  </a:schemeClr>
                </a:solidFill>
              </a:rPr>
              <a:t>ASSEGNO DI RICOLLOCAZIONE</a:t>
            </a:r>
            <a:br>
              <a:rPr lang="it-IT" sz="4400" b="1" dirty="0" smtClean="0">
                <a:solidFill>
                  <a:schemeClr val="accent1">
                    <a:lumMod val="75000"/>
                  </a:schemeClr>
                </a:solidFill>
              </a:rPr>
            </a:br>
            <a:r>
              <a:rPr lang="it-IT" sz="4400" b="1" dirty="0" smtClean="0">
                <a:solidFill>
                  <a:schemeClr val="accent1">
                    <a:lumMod val="75000"/>
                  </a:schemeClr>
                </a:solidFill>
              </a:rPr>
              <a:t>Art. 23 </a:t>
            </a:r>
            <a:r>
              <a:rPr lang="it-IT" sz="4400" b="1" dirty="0" err="1" smtClean="0">
                <a:solidFill>
                  <a:schemeClr val="accent1">
                    <a:lumMod val="75000"/>
                  </a:schemeClr>
                </a:solidFill>
              </a:rPr>
              <a:t>D.Lgs.</a:t>
            </a:r>
            <a:r>
              <a:rPr lang="it-IT" sz="4400" b="1" dirty="0" smtClean="0">
                <a:solidFill>
                  <a:schemeClr val="accent1">
                    <a:lumMod val="75000"/>
                  </a:schemeClr>
                </a:solidFill>
              </a:rPr>
              <a:t> n. 150/2015</a:t>
            </a:r>
            <a:endParaRPr lang="it-IT" sz="4400" b="1" dirty="0">
              <a:solidFill>
                <a:schemeClr val="accent1">
                  <a:lumMod val="75000"/>
                </a:schemeClr>
              </a:solidFill>
            </a:endParaRPr>
          </a:p>
        </p:txBody>
      </p:sp>
      <p:sp>
        <p:nvSpPr>
          <p:cNvPr id="7" name="Segnaposto contenuto 6"/>
          <p:cNvSpPr>
            <a:spLocks noGrp="1"/>
          </p:cNvSpPr>
          <p:nvPr>
            <p:ph idx="1"/>
          </p:nvPr>
        </p:nvSpPr>
        <p:spPr/>
        <p:txBody>
          <a:bodyPr>
            <a:normAutofit fontScale="85000" lnSpcReduction="20000"/>
          </a:bodyPr>
          <a:lstStyle/>
          <a:p>
            <a:pPr algn="just"/>
            <a:r>
              <a:rPr lang="it-IT" dirty="0"/>
              <a:t/>
            </a:r>
            <a:br>
              <a:rPr lang="it-IT" dirty="0"/>
            </a:br>
            <a:r>
              <a:rPr lang="it-IT" dirty="0" smtClean="0"/>
              <a:t>Ai </a:t>
            </a:r>
            <a:r>
              <a:rPr lang="it-IT" dirty="0"/>
              <a:t>disoccupati percettori della Nuova prestazione di Assicurazione Sociale per l'Impiego (</a:t>
            </a:r>
            <a:r>
              <a:rPr lang="it-IT" dirty="0" err="1"/>
              <a:t>NASpI</a:t>
            </a:r>
            <a:r>
              <a:rPr lang="it-IT" dirty="0"/>
              <a:t>) </a:t>
            </a:r>
            <a:r>
              <a:rPr lang="it-IT" dirty="0" smtClean="0"/>
              <a:t>la </a:t>
            </a:r>
            <a:r>
              <a:rPr lang="it-IT" dirty="0"/>
              <a:t>cui durata di disoccupazione eccede i quattro mesi è riconosciuta, qualora ne facciano richiesta al centro per l'impiego presso il quale hanno stipulato il patto di servizio </a:t>
            </a:r>
            <a:r>
              <a:rPr lang="it-IT" dirty="0" smtClean="0"/>
              <a:t>personalizzato, </a:t>
            </a:r>
            <a:r>
              <a:rPr lang="it-IT" dirty="0"/>
              <a:t>una somma denominata «assegno individuale di ricollocazione», graduata in funzione del profilo personale di </a:t>
            </a:r>
            <a:r>
              <a:rPr lang="it-IT" dirty="0" err="1"/>
              <a:t>occupabilità</a:t>
            </a:r>
            <a:r>
              <a:rPr lang="it-IT" dirty="0"/>
              <a:t>, spendibile presso i centri per l'impiego o presso i servizi </a:t>
            </a:r>
            <a:r>
              <a:rPr lang="it-IT" dirty="0" smtClean="0"/>
              <a:t>accreditati. </a:t>
            </a:r>
            <a:r>
              <a:rPr lang="it-IT" dirty="0"/>
              <a:t>L'assegno di ricollocazione è rilasciato nei limiti delle disponibilità assegnate a tale finalità per la regione o per </a:t>
            </a:r>
            <a:r>
              <a:rPr lang="it-IT" dirty="0" smtClean="0"/>
              <a:t>la provincia autonoma di residenza.</a:t>
            </a:r>
            <a:endParaRPr lang="it-IT" dirty="0"/>
          </a:p>
          <a:p>
            <a:pPr algn="just"/>
            <a:r>
              <a:rPr lang="it-IT" dirty="0" smtClean="0"/>
              <a:t>L'assegno </a:t>
            </a:r>
            <a:r>
              <a:rPr lang="it-IT" dirty="0"/>
              <a:t>di ricollocazione è rilasciato dal centro per l'impiego sulla base degli esiti della procedura di </a:t>
            </a:r>
            <a:r>
              <a:rPr lang="it-IT" dirty="0" err="1" smtClean="0"/>
              <a:t>profilazione</a:t>
            </a:r>
            <a:r>
              <a:rPr lang="it-IT" dirty="0" smtClean="0"/>
              <a:t> e non </a:t>
            </a:r>
            <a:r>
              <a:rPr lang="it-IT" dirty="0"/>
              <a:t>concorre alla formazione del reddito complessivo ai fini dell'imposta sul reddito delle persone fisiche e non è assoggettato a contribuzione previdenziale </a:t>
            </a:r>
            <a:r>
              <a:rPr lang="it-IT" dirty="0" smtClean="0"/>
              <a:t>e assistenziale.</a:t>
            </a:r>
          </a:p>
          <a:p>
            <a:pPr algn="just"/>
            <a:r>
              <a:rPr lang="it-IT" dirty="0" smtClean="0"/>
              <a:t>E’ spendibile </a:t>
            </a:r>
            <a:r>
              <a:rPr lang="it-IT" dirty="0"/>
              <a:t>al fine di ottenere un servizio di assistenza intensiva nella ricerca di lavoro presso i centri per l'impiego o presso i soggetti privati </a:t>
            </a:r>
            <a:r>
              <a:rPr lang="it-IT" dirty="0" smtClean="0"/>
              <a:t>accreditati. Il </a:t>
            </a:r>
            <a:r>
              <a:rPr lang="it-IT" dirty="0"/>
              <a:t>servizio è richiesto dal disoccupato, a pena di decadenza dallo stato di disoccupazione e dalla prestazione a sostegno del reddito, entro due mesi dalla data di rilascio dell'assegno e ha una durata di sei mesi, prorogabile per altri sei nel caso non sia stato consumato l'intero </a:t>
            </a:r>
            <a:r>
              <a:rPr lang="it-IT" dirty="0" smtClean="0"/>
              <a:t>ammontare dell’assegno.</a:t>
            </a:r>
            <a:endParaRPr lang="it-IT" dirty="0"/>
          </a:p>
          <a:p>
            <a:pPr algn="just"/>
            <a:r>
              <a:rPr lang="it-IT" dirty="0" smtClean="0"/>
              <a:t>La </a:t>
            </a:r>
            <a:r>
              <a:rPr lang="it-IT" dirty="0"/>
              <a:t>richiesta del servizio di assistenza alla ricollocazione, per tutta la sua durata, sospende il patto di servizio </a:t>
            </a:r>
            <a:r>
              <a:rPr lang="it-IT" dirty="0" smtClean="0"/>
              <a:t>personalizzato</a:t>
            </a:r>
            <a:endParaRPr lang="it-IT" dirty="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1323679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pPr algn="ctr"/>
            <a:r>
              <a:rPr lang="it-IT" sz="4400" b="1" dirty="0" smtClean="0">
                <a:solidFill>
                  <a:schemeClr val="accent1">
                    <a:lumMod val="75000"/>
                  </a:schemeClr>
                </a:solidFill>
              </a:rPr>
              <a:t>OFFERTA DI LAVORO CONGRUA</a:t>
            </a:r>
            <a:br>
              <a:rPr lang="it-IT" sz="4400" b="1" dirty="0" smtClean="0">
                <a:solidFill>
                  <a:schemeClr val="accent1">
                    <a:lumMod val="75000"/>
                  </a:schemeClr>
                </a:solidFill>
              </a:rPr>
            </a:br>
            <a:r>
              <a:rPr lang="it-IT" sz="4400" b="1" dirty="0" smtClean="0">
                <a:solidFill>
                  <a:schemeClr val="accent1">
                    <a:lumMod val="75000"/>
                  </a:schemeClr>
                </a:solidFill>
              </a:rPr>
              <a:t>Art. 25 </a:t>
            </a:r>
            <a:r>
              <a:rPr lang="it-IT" sz="4400" b="1" dirty="0" err="1" smtClean="0">
                <a:solidFill>
                  <a:schemeClr val="accent1">
                    <a:lumMod val="75000"/>
                  </a:schemeClr>
                </a:solidFill>
              </a:rPr>
              <a:t>D.Lgs.</a:t>
            </a:r>
            <a:r>
              <a:rPr lang="it-IT" sz="4400" b="1" dirty="0" smtClean="0">
                <a:solidFill>
                  <a:schemeClr val="accent1">
                    <a:lumMod val="75000"/>
                  </a:schemeClr>
                </a:solidFill>
              </a:rPr>
              <a:t> n. 150/2015</a:t>
            </a:r>
            <a:endParaRPr lang="it-IT" sz="4400" b="1" dirty="0">
              <a:solidFill>
                <a:schemeClr val="accent1">
                  <a:lumMod val="75000"/>
                </a:schemeClr>
              </a:solidFill>
            </a:endParaRPr>
          </a:p>
        </p:txBody>
      </p:sp>
      <p:sp>
        <p:nvSpPr>
          <p:cNvPr id="7" name="Segnaposto contenuto 6"/>
          <p:cNvSpPr>
            <a:spLocks noGrp="1"/>
          </p:cNvSpPr>
          <p:nvPr>
            <p:ph idx="1"/>
          </p:nvPr>
        </p:nvSpPr>
        <p:spPr/>
        <p:txBody>
          <a:bodyPr>
            <a:normAutofit/>
          </a:bodyPr>
          <a:lstStyle/>
          <a:p>
            <a:pPr algn="just"/>
            <a:r>
              <a:rPr lang="it-IT" dirty="0"/>
              <a:t/>
            </a:r>
            <a:br>
              <a:rPr lang="it-IT" dirty="0"/>
            </a:br>
            <a:r>
              <a:rPr lang="it-IT" dirty="0"/>
              <a:t>Il Ministero del lavoro e delle politiche sociali provvede alla definizione di offerta di lavoro congrua, su proposta dell'ANPAL, sulla base dei seguenti principi</a:t>
            </a:r>
            <a:r>
              <a:rPr lang="it-IT" dirty="0" smtClean="0"/>
              <a:t>:</a:t>
            </a:r>
            <a:endParaRPr lang="it-IT" dirty="0"/>
          </a:p>
          <a:p>
            <a:pPr algn="just"/>
            <a:r>
              <a:rPr lang="it-IT" dirty="0"/>
              <a:t>a)  coerenza con le esperienze e le competenze maturate; </a:t>
            </a:r>
          </a:p>
          <a:p>
            <a:pPr algn="just"/>
            <a:r>
              <a:rPr lang="it-IT" dirty="0"/>
              <a:t>b)  distanza dal domicilio e tempi di trasferimento mediante mezzi di trasporto pubblico; </a:t>
            </a:r>
          </a:p>
          <a:p>
            <a:pPr algn="just"/>
            <a:r>
              <a:rPr lang="it-IT" dirty="0"/>
              <a:t>c)  durata della disoccupazione; </a:t>
            </a:r>
          </a:p>
          <a:p>
            <a:pPr marL="449263" indent="-355600" algn="just">
              <a:buNone/>
              <a:tabLst>
                <a:tab pos="355600" algn="l"/>
              </a:tabLst>
            </a:pPr>
            <a:r>
              <a:rPr lang="it-IT" dirty="0"/>
              <a:t>d)  retribuzione superiore di almeno il 20 per cento rispetto alla indennità percepita nell'ultimo mese precedente, da computare senza considerare l'eventuale integrazione a carico dei fondi di </a:t>
            </a:r>
            <a:r>
              <a:rPr lang="it-IT" dirty="0" smtClean="0"/>
              <a:t>solidarietà</a:t>
            </a:r>
            <a:endParaRPr lang="it-IT" dirty="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1079106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pPr algn="ctr"/>
            <a:r>
              <a:rPr lang="it-IT" sz="4400" b="1" dirty="0" smtClean="0">
                <a:solidFill>
                  <a:schemeClr val="accent1">
                    <a:lumMod val="75000"/>
                  </a:schemeClr>
                </a:solidFill>
              </a:rPr>
              <a:t>UTILIZZO DIRETTO DEI LAVORATORI</a:t>
            </a:r>
            <a:br>
              <a:rPr lang="it-IT" sz="4400" b="1" dirty="0" smtClean="0">
                <a:solidFill>
                  <a:schemeClr val="accent1">
                    <a:lumMod val="75000"/>
                  </a:schemeClr>
                </a:solidFill>
              </a:rPr>
            </a:br>
            <a:r>
              <a:rPr lang="it-IT" sz="4400" b="1" dirty="0" smtClean="0">
                <a:solidFill>
                  <a:schemeClr val="accent1">
                    <a:lumMod val="75000"/>
                  </a:schemeClr>
                </a:solidFill>
              </a:rPr>
              <a:t>Art. 26 </a:t>
            </a:r>
            <a:r>
              <a:rPr lang="it-IT" sz="4400" b="1" dirty="0" err="1" smtClean="0">
                <a:solidFill>
                  <a:schemeClr val="accent1">
                    <a:lumMod val="75000"/>
                  </a:schemeClr>
                </a:solidFill>
              </a:rPr>
              <a:t>D.Lgs.</a:t>
            </a:r>
            <a:r>
              <a:rPr lang="it-IT" sz="4400" b="1" dirty="0" smtClean="0">
                <a:solidFill>
                  <a:schemeClr val="accent1">
                    <a:lumMod val="75000"/>
                  </a:schemeClr>
                </a:solidFill>
              </a:rPr>
              <a:t> n. 150/2015</a:t>
            </a:r>
            <a:endParaRPr lang="it-IT" sz="4400" b="1" dirty="0">
              <a:solidFill>
                <a:schemeClr val="accent1">
                  <a:lumMod val="75000"/>
                </a:schemeClr>
              </a:solidFill>
            </a:endParaRPr>
          </a:p>
        </p:txBody>
      </p:sp>
      <p:sp>
        <p:nvSpPr>
          <p:cNvPr id="7" name="Segnaposto contenuto 6"/>
          <p:cNvSpPr>
            <a:spLocks noGrp="1"/>
          </p:cNvSpPr>
          <p:nvPr>
            <p:ph idx="1"/>
          </p:nvPr>
        </p:nvSpPr>
        <p:spPr/>
        <p:txBody>
          <a:bodyPr>
            <a:normAutofit lnSpcReduction="10000"/>
          </a:bodyPr>
          <a:lstStyle/>
          <a:p>
            <a:pPr algn="just"/>
            <a:r>
              <a:rPr lang="it-IT" dirty="0"/>
              <a:t>Allo scopo di permettere il mantenimento e lo sviluppo delle competenze acquisite, i lavoratori che fruiscono di strumenti di sostegno del reddito in costanza di rapporto di lavoro possono essere chiamati a svolgere attività a fini di pubblica utilità a beneficio della comunità territoriale di appartenenza, sotto la direzione ed il coordinamento di amministrazioni pubbliche </a:t>
            </a:r>
            <a:r>
              <a:rPr lang="it-IT" dirty="0" smtClean="0"/>
              <a:t>nel </a:t>
            </a:r>
            <a:r>
              <a:rPr lang="it-IT" dirty="0"/>
              <a:t>territorio del </a:t>
            </a:r>
            <a:r>
              <a:rPr lang="it-IT" dirty="0" smtClean="0"/>
              <a:t>comune ove siano residenti.</a:t>
            </a:r>
            <a:endParaRPr lang="it-IT" dirty="0"/>
          </a:p>
          <a:p>
            <a:pPr algn="just"/>
            <a:r>
              <a:rPr lang="it-IT" dirty="0" smtClean="0"/>
              <a:t>Le regioni </a:t>
            </a:r>
            <a:r>
              <a:rPr lang="it-IT" dirty="0"/>
              <a:t>e province autonome stipulano, con le amministrazioni </a:t>
            </a:r>
            <a:r>
              <a:rPr lang="it-IT" dirty="0" smtClean="0"/>
              <a:t>specifiche </a:t>
            </a:r>
            <a:r>
              <a:rPr lang="it-IT" dirty="0"/>
              <a:t>convenzioni, sulla base </a:t>
            </a:r>
            <a:r>
              <a:rPr lang="it-IT" dirty="0" smtClean="0"/>
              <a:t>della convenzione quadro predisposta dall’ANPAL.</a:t>
            </a:r>
          </a:p>
          <a:p>
            <a:pPr algn="just"/>
            <a:r>
              <a:rPr lang="it-IT" dirty="0" smtClean="0"/>
              <a:t>L'utilizzazione </a:t>
            </a:r>
            <a:r>
              <a:rPr lang="it-IT" dirty="0"/>
              <a:t>dei lavoratori nelle attività </a:t>
            </a:r>
            <a:r>
              <a:rPr lang="it-IT" dirty="0" smtClean="0"/>
              <a:t>non </a:t>
            </a:r>
            <a:r>
              <a:rPr lang="it-IT" dirty="0"/>
              <a:t>determina l'instaurazione di un rapporto di lavoro e deve avvenire in modo da non incidere sul corretto svolgimento del rapporto di lavoro </a:t>
            </a:r>
            <a:r>
              <a:rPr lang="it-IT" dirty="0" smtClean="0"/>
              <a:t>in corso.</a:t>
            </a:r>
          </a:p>
          <a:p>
            <a:pPr algn="just"/>
            <a:r>
              <a:rPr lang="it-IT" dirty="0" smtClean="0"/>
              <a:t>I </a:t>
            </a:r>
            <a:r>
              <a:rPr lang="it-IT" dirty="0"/>
              <a:t>lavoratori utilizzati, percettori di trattamenti di sostegno al reddito, sono impegnati nei limiti massimi di orario settimanale corrispondente alla proporzione tra il trattamento stesso e il livello retributivo iniziale, calcolato al netto delle ritenute previdenziali ed assistenziali, previsto per i dipendenti che svolgono attività analoghe presso il soggetto promotore dell'intervento.</a:t>
            </a: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26445110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r>
              <a:rPr lang="it-IT" sz="5400" dirty="0" smtClean="0"/>
              <a:t>JOBS ACT</a:t>
            </a:r>
            <a:br>
              <a:rPr lang="it-IT" sz="5400" dirty="0" smtClean="0"/>
            </a:br>
            <a:endParaRPr lang="it-IT" sz="4800" dirty="0"/>
          </a:p>
        </p:txBody>
      </p:sp>
      <p:sp>
        <p:nvSpPr>
          <p:cNvPr id="6" name="Segnaposto contenuto 5"/>
          <p:cNvSpPr>
            <a:spLocks noGrp="1"/>
          </p:cNvSpPr>
          <p:nvPr>
            <p:ph idx="1"/>
          </p:nvPr>
        </p:nvSpPr>
        <p:spPr/>
        <p:txBody>
          <a:bodyPr anchor="ctr">
            <a:normAutofit/>
          </a:bodyPr>
          <a:lstStyle/>
          <a:p>
            <a:pPr marL="0" indent="0" algn="ctr">
              <a:buNone/>
            </a:pPr>
            <a:r>
              <a:rPr lang="it-IT" sz="6600" b="1" dirty="0" smtClean="0">
                <a:solidFill>
                  <a:schemeClr val="accent1">
                    <a:lumMod val="75000"/>
                  </a:schemeClr>
                </a:solidFill>
                <a:latin typeface="+mj-lt"/>
              </a:rPr>
              <a:t>PROCEDURE PER LA CASSA INTEGRAZIONE</a:t>
            </a:r>
            <a:endParaRPr lang="it-IT" sz="6600" b="1" dirty="0">
              <a:solidFill>
                <a:schemeClr val="accent1">
                  <a:lumMod val="75000"/>
                </a:schemeClr>
              </a:solidFill>
              <a:latin typeface="+mj-lt"/>
            </a:endParaRPr>
          </a:p>
        </p:txBody>
      </p:sp>
      <p:sp>
        <p:nvSpPr>
          <p:cNvPr id="7" name="Segnaposto testo 6"/>
          <p:cNvSpPr>
            <a:spLocks noGrp="1"/>
          </p:cNvSpPr>
          <p:nvPr>
            <p:ph type="body" sz="half" idx="2"/>
          </p:nvPr>
        </p:nvSpPr>
        <p:spPr/>
        <p:txBody>
          <a:bodyPr>
            <a:normAutofit/>
          </a:bodyPr>
          <a:lstStyle/>
          <a:p>
            <a:r>
              <a:rPr lang="it-IT" sz="2800" dirty="0"/>
              <a:t>La semplificazione delle procedure per la gestione del rapporto di lavoro</a:t>
            </a:r>
          </a:p>
        </p:txBody>
      </p:sp>
      <p:sp>
        <p:nvSpPr>
          <p:cNvPr id="4" name="Segnaposto numero diapositiva 3"/>
          <p:cNvSpPr>
            <a:spLocks noGrp="1"/>
          </p:cNvSpPr>
          <p:nvPr>
            <p:ph type="sldNum" sz="quarter" idx="12"/>
          </p:nvPr>
        </p:nvSpPr>
        <p:spPr/>
        <p:txBody>
          <a:bodyPr/>
          <a:lstStyle/>
          <a:p>
            <a:fld id="{629637A9-119A-49DA-BD12-AAC58B377D80}" type="slidenum">
              <a:rPr lang="en-US" smtClean="0"/>
              <a:t>29</a:t>
            </a:fld>
            <a:endParaRPr lang="en-US" dirty="0"/>
          </a:p>
        </p:txBody>
      </p:sp>
    </p:spTree>
    <p:extLst>
      <p:ext uri="{BB962C8B-B14F-4D97-AF65-F5344CB8AC3E}">
        <p14:creationId xmlns:p14="http://schemas.microsoft.com/office/powerpoint/2010/main" val="2029801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1">
                    <a:lumMod val="75000"/>
                  </a:schemeClr>
                </a:solidFill>
              </a:rPr>
              <a:t>LA RIFORMA DEL LAVORO</a:t>
            </a:r>
            <a:endParaRPr lang="it-IT" b="1" dirty="0">
              <a:solidFill>
                <a:schemeClr val="accent1">
                  <a:lumMod val="75000"/>
                </a:schemeClr>
              </a:solidFill>
            </a:endParaRPr>
          </a:p>
        </p:txBody>
      </p:sp>
      <p:sp>
        <p:nvSpPr>
          <p:cNvPr id="3" name="Segnaposto contenuto 2"/>
          <p:cNvSpPr>
            <a:spLocks noGrp="1"/>
          </p:cNvSpPr>
          <p:nvPr>
            <p:ph idx="1"/>
          </p:nvPr>
        </p:nvSpPr>
        <p:spPr/>
        <p:txBody>
          <a:bodyPr anchor="ctr">
            <a:normAutofit/>
          </a:bodyPr>
          <a:lstStyle/>
          <a:p>
            <a:pPr marL="382588" lvl="1" indent="-382588" algn="just">
              <a:buFont typeface="Wingdings" panose="05000000000000000000" pitchFamily="2" charset="2"/>
              <a:buChar char="v"/>
            </a:pPr>
            <a:r>
              <a:rPr lang="it-IT" sz="2000" b="1" dirty="0" smtClean="0">
                <a:solidFill>
                  <a:schemeClr val="accent1">
                    <a:lumMod val="75000"/>
                  </a:schemeClr>
                </a:solidFill>
              </a:rPr>
              <a:t> 7 MARZO 2015 – Decreti </a:t>
            </a:r>
            <a:r>
              <a:rPr lang="it-IT" sz="2000" b="1" dirty="0" err="1" smtClean="0">
                <a:solidFill>
                  <a:schemeClr val="accent1">
                    <a:lumMod val="75000"/>
                  </a:schemeClr>
                </a:solidFill>
              </a:rPr>
              <a:t>nn</a:t>
            </a:r>
            <a:r>
              <a:rPr lang="it-IT" sz="2000" b="1" dirty="0" smtClean="0">
                <a:solidFill>
                  <a:schemeClr val="accent1">
                    <a:lumMod val="75000"/>
                  </a:schemeClr>
                </a:solidFill>
              </a:rPr>
              <a:t>. 22 e 23 /2015</a:t>
            </a:r>
          </a:p>
          <a:p>
            <a:pPr marL="447675" indent="-447675" algn="just">
              <a:buNone/>
            </a:pPr>
            <a:r>
              <a:rPr lang="it-IT" dirty="0" smtClean="0"/>
              <a:t>	Ammortizzatori sociali a conclusione del rapporto di lavoro e contratto a tutele crescenti</a:t>
            </a:r>
          </a:p>
          <a:p>
            <a:pPr marL="447675" indent="-447675" algn="just">
              <a:buNone/>
            </a:pPr>
            <a:endParaRPr lang="it-IT" dirty="0" smtClean="0"/>
          </a:p>
          <a:p>
            <a:pPr marL="447675" indent="-447675" algn="just">
              <a:buFont typeface="Wingdings" panose="05000000000000000000" pitchFamily="2" charset="2"/>
              <a:buChar char="v"/>
            </a:pPr>
            <a:r>
              <a:rPr lang="it-IT" b="1" dirty="0" smtClean="0">
                <a:solidFill>
                  <a:schemeClr val="accent1">
                    <a:lumMod val="75000"/>
                  </a:schemeClr>
                </a:solidFill>
              </a:rPr>
              <a:t>21 GIUGNO 2015 – Decreti </a:t>
            </a:r>
            <a:r>
              <a:rPr lang="it-IT" b="1" dirty="0" err="1" smtClean="0">
                <a:solidFill>
                  <a:schemeClr val="accent1">
                    <a:lumMod val="75000"/>
                  </a:schemeClr>
                </a:solidFill>
              </a:rPr>
              <a:t>nn</a:t>
            </a:r>
            <a:r>
              <a:rPr lang="it-IT" b="1" dirty="0" smtClean="0">
                <a:solidFill>
                  <a:schemeClr val="accent1">
                    <a:lumMod val="75000"/>
                  </a:schemeClr>
                </a:solidFill>
              </a:rPr>
              <a:t>. 80 e 81 /2015</a:t>
            </a:r>
          </a:p>
          <a:p>
            <a:pPr marL="447675" indent="0" algn="just">
              <a:buNone/>
            </a:pPr>
            <a:r>
              <a:rPr lang="it-IT" dirty="0" smtClean="0"/>
              <a:t>Tutela delle esigenze di cura, vita, lavoro e testo organico dei contratti di lavoro</a:t>
            </a:r>
          </a:p>
          <a:p>
            <a:pPr marL="447675" indent="0" algn="just">
              <a:buNone/>
            </a:pPr>
            <a:endParaRPr lang="it-IT" b="1" dirty="0" smtClean="0">
              <a:solidFill>
                <a:schemeClr val="accent1">
                  <a:lumMod val="75000"/>
                </a:schemeClr>
              </a:solidFill>
            </a:endParaRPr>
          </a:p>
          <a:p>
            <a:pPr marL="447675" indent="-447675" algn="just">
              <a:buFont typeface="Wingdings" panose="05000000000000000000" pitchFamily="2" charset="2"/>
              <a:buChar char="v"/>
            </a:pPr>
            <a:r>
              <a:rPr lang="it-IT" b="1" dirty="0" smtClean="0">
                <a:solidFill>
                  <a:schemeClr val="accent1">
                    <a:lumMod val="75000"/>
                  </a:schemeClr>
                </a:solidFill>
              </a:rPr>
              <a:t>23 SETTEMBRE 2015 – Decreti </a:t>
            </a:r>
            <a:r>
              <a:rPr lang="it-IT" b="1" dirty="0" err="1" smtClean="0">
                <a:solidFill>
                  <a:schemeClr val="accent1">
                    <a:lumMod val="75000"/>
                  </a:schemeClr>
                </a:solidFill>
              </a:rPr>
              <a:t>nn</a:t>
            </a:r>
            <a:r>
              <a:rPr lang="it-IT" b="1" dirty="0" smtClean="0">
                <a:solidFill>
                  <a:schemeClr val="accent1">
                    <a:lumMod val="75000"/>
                  </a:schemeClr>
                </a:solidFill>
              </a:rPr>
              <a:t>. 148 – 149 – 150 - 151 /2015</a:t>
            </a:r>
          </a:p>
          <a:p>
            <a:pPr marL="447675" indent="0" algn="just">
              <a:buNone/>
            </a:pPr>
            <a:r>
              <a:rPr lang="it-IT" dirty="0" smtClean="0"/>
              <a:t>Ammortizzatori sociali in costanza di rapporto, attività ispettiva e servizi per il lavoro, semplificazione e razionalizzazione delle procedure e degli adempimenti in tema di lavoro</a:t>
            </a:r>
          </a:p>
          <a:p>
            <a:pPr marL="0" indent="0">
              <a:buNone/>
            </a:pPr>
            <a:endParaRPr lang="it-IT" dirty="0"/>
          </a:p>
        </p:txBody>
      </p:sp>
      <p:sp>
        <p:nvSpPr>
          <p:cNvPr id="4" name="Segnaposto numero diapositiva 3"/>
          <p:cNvSpPr>
            <a:spLocks noGrp="1"/>
          </p:cNvSpPr>
          <p:nvPr>
            <p:ph type="sldNum" sz="quarter" idx="12"/>
          </p:nvPr>
        </p:nvSpPr>
        <p:spPr/>
        <p:txBody>
          <a:bodyPr/>
          <a:lstStyle/>
          <a:p>
            <a:fld id="{629637A9-119A-49DA-BD12-AAC58B377D80}" type="slidenum">
              <a:rPr lang="en-US" smtClean="0"/>
              <a:t>3</a:t>
            </a:fld>
            <a:endParaRPr lang="en-US" dirty="0"/>
          </a:p>
        </p:txBody>
      </p:sp>
    </p:spTree>
    <p:extLst>
      <p:ext uri="{BB962C8B-B14F-4D97-AF65-F5344CB8AC3E}">
        <p14:creationId xmlns:p14="http://schemas.microsoft.com/office/powerpoint/2010/main" val="3653105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AMMORTIZZATORI SOCIALI</a:t>
            </a:r>
            <a:br>
              <a:rPr lang="it-IT" b="1" dirty="0" smtClean="0">
                <a:solidFill>
                  <a:schemeClr val="accent1">
                    <a:lumMod val="75000"/>
                  </a:schemeClr>
                </a:solidFill>
              </a:rPr>
            </a:br>
            <a:r>
              <a:rPr lang="it-IT" b="1" dirty="0" smtClean="0">
                <a:solidFill>
                  <a:schemeClr val="accent1">
                    <a:lumMod val="75000"/>
                  </a:schemeClr>
                </a:solidFill>
              </a:rPr>
              <a:t>IN COSTANZA DI RAPPORTO</a:t>
            </a:r>
            <a:endParaRPr lang="it-IT" b="1" dirty="0">
              <a:solidFill>
                <a:schemeClr val="accent1">
                  <a:lumMod val="75000"/>
                </a:schemeClr>
              </a:solidFill>
            </a:endParaRPr>
          </a:p>
        </p:txBody>
      </p:sp>
      <p:sp>
        <p:nvSpPr>
          <p:cNvPr id="7" name="Segnaposto contenuto 6"/>
          <p:cNvSpPr>
            <a:spLocks noGrp="1"/>
          </p:cNvSpPr>
          <p:nvPr>
            <p:ph idx="1"/>
          </p:nvPr>
        </p:nvSpPr>
        <p:spPr/>
        <p:txBody>
          <a:bodyPr anchor="ctr"/>
          <a:lstStyle/>
          <a:p>
            <a:pPr marL="0" indent="0" algn="just">
              <a:buNone/>
            </a:pPr>
            <a:r>
              <a:rPr lang="it-IT" sz="2800" b="1" dirty="0" smtClean="0">
                <a:solidFill>
                  <a:schemeClr val="accent1">
                    <a:lumMod val="75000"/>
                  </a:schemeClr>
                </a:solidFill>
              </a:rPr>
              <a:t>D.LGS. N. 148 / 2015</a:t>
            </a:r>
          </a:p>
          <a:p>
            <a:pPr algn="just">
              <a:buFont typeface="Wingdings" panose="05000000000000000000" pitchFamily="2" charset="2"/>
              <a:buChar char="§"/>
            </a:pPr>
            <a:r>
              <a:rPr lang="it-IT" dirty="0" smtClean="0"/>
              <a:t>Abroga gli articoli 1, 2 e da 12 a 14 della Legge n. 223/1991 e il D.P.R. n. 218 / 2000</a:t>
            </a:r>
          </a:p>
          <a:p>
            <a:pPr algn="just">
              <a:buFont typeface="Wingdings" panose="05000000000000000000" pitchFamily="2" charset="2"/>
              <a:buChar char="§"/>
            </a:pPr>
            <a:r>
              <a:rPr lang="it-IT" dirty="0" smtClean="0"/>
              <a:t>Introduce nuove disposizioni in materia di CIGS per ciò che riguarda: (i) causali di intervento; (ii) durata del trattamento; (iii) procedimento amministrativo per la concessione del trattamento straordinario di integrazione salariale</a:t>
            </a:r>
          </a:p>
          <a:p>
            <a:pPr marL="0" indent="0" algn="just">
              <a:buNone/>
            </a:pPr>
            <a:r>
              <a:rPr lang="it-IT" sz="2800" b="1" dirty="0" smtClean="0">
                <a:solidFill>
                  <a:schemeClr val="accent1">
                    <a:lumMod val="75000"/>
                  </a:schemeClr>
                </a:solidFill>
              </a:rPr>
              <a:t> </a:t>
            </a:r>
          </a:p>
          <a:p>
            <a:pPr marL="0" indent="0" algn="just">
              <a:buNone/>
            </a:pPr>
            <a:r>
              <a:rPr lang="it-IT" sz="2800" b="1" dirty="0" smtClean="0">
                <a:solidFill>
                  <a:schemeClr val="accent1">
                    <a:lumMod val="75000"/>
                  </a:schemeClr>
                </a:solidFill>
              </a:rPr>
              <a:t>CIRCOLARE del MINISTERO DEL LAVORO, n. 24 del 5 ottobre 2015</a:t>
            </a:r>
            <a:endParaRPr lang="it-IT" sz="2800" b="1" dirty="0">
              <a:solidFill>
                <a:schemeClr val="accent1">
                  <a:lumMod val="75000"/>
                </a:schemeClr>
              </a:solidFill>
            </a:endParaRP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3656825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a:solidFill>
                  <a:schemeClr val="accent1">
                    <a:lumMod val="75000"/>
                  </a:schemeClr>
                </a:solidFill>
              </a:rPr>
              <a:t>ENTRATA IN VIGORE</a:t>
            </a:r>
          </a:p>
        </p:txBody>
      </p:sp>
      <p:sp>
        <p:nvSpPr>
          <p:cNvPr id="7" name="Segnaposto contenuto 6"/>
          <p:cNvSpPr>
            <a:spLocks noGrp="1"/>
          </p:cNvSpPr>
          <p:nvPr>
            <p:ph idx="1"/>
          </p:nvPr>
        </p:nvSpPr>
        <p:spPr/>
        <p:txBody>
          <a:bodyPr anchor="ctr">
            <a:normAutofit/>
          </a:bodyPr>
          <a:lstStyle/>
          <a:p>
            <a:pPr algn="ctr"/>
            <a:endParaRPr lang="it-IT" sz="2400" b="1" dirty="0" smtClean="0">
              <a:solidFill>
                <a:schemeClr val="accent1">
                  <a:lumMod val="75000"/>
                </a:schemeClr>
              </a:solidFill>
            </a:endParaRPr>
          </a:p>
          <a:p>
            <a:pPr marL="0" indent="0" algn="just">
              <a:buNone/>
            </a:pPr>
            <a:r>
              <a:rPr lang="it-IT" sz="2400" dirty="0" smtClean="0"/>
              <a:t>Il </a:t>
            </a:r>
            <a:r>
              <a:rPr lang="it-IT" sz="2400" dirty="0" err="1" smtClean="0"/>
              <a:t>D.Lgs.</a:t>
            </a:r>
            <a:r>
              <a:rPr lang="it-IT" sz="2400" dirty="0" smtClean="0"/>
              <a:t> n. 148/2015 è entrato in vigore il 24 settembre 2015.</a:t>
            </a:r>
          </a:p>
          <a:p>
            <a:pPr marL="0" indent="0" algn="just">
              <a:buNone/>
            </a:pPr>
            <a:r>
              <a:rPr lang="it-IT" sz="2400" dirty="0" smtClean="0"/>
              <a:t>Quando non diversamente disposto, la nuova normativa si applica ai trattamenti di integrazione salariale richiesti a decorrere dalla data di entrata in vigore del provvedimento.</a:t>
            </a: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37369237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Art. 1 – LAVORATORI BENEFICIARI</a:t>
            </a:r>
            <a:endParaRPr lang="it-IT" b="1" dirty="0">
              <a:solidFill>
                <a:schemeClr val="accent1">
                  <a:lumMod val="75000"/>
                </a:schemeClr>
              </a:solidFill>
            </a:endParaRPr>
          </a:p>
        </p:txBody>
      </p:sp>
      <p:sp>
        <p:nvSpPr>
          <p:cNvPr id="7" name="Segnaposto contenuto 6"/>
          <p:cNvSpPr>
            <a:spLocks noGrp="1"/>
          </p:cNvSpPr>
          <p:nvPr>
            <p:ph idx="1"/>
          </p:nvPr>
        </p:nvSpPr>
        <p:spPr/>
        <p:txBody>
          <a:bodyPr anchor="t">
            <a:normAutofit/>
          </a:bodyPr>
          <a:lstStyle/>
          <a:p>
            <a:pPr algn="ctr"/>
            <a:endParaRPr lang="it-IT" sz="2400" b="1" dirty="0" smtClean="0">
              <a:solidFill>
                <a:schemeClr val="accent1">
                  <a:lumMod val="75000"/>
                </a:schemeClr>
              </a:solidFill>
            </a:endParaRPr>
          </a:p>
          <a:p>
            <a:pPr algn="just">
              <a:buFont typeface="Wingdings" panose="05000000000000000000" pitchFamily="2" charset="2"/>
              <a:buChar char="§"/>
            </a:pPr>
            <a:r>
              <a:rPr lang="it-IT" sz="2400" dirty="0" smtClean="0"/>
              <a:t>Lavoratori assunti con contratto di lavoro subordinato, </a:t>
            </a:r>
            <a:r>
              <a:rPr lang="it-IT" sz="2400" dirty="0" smtClean="0">
                <a:solidFill>
                  <a:schemeClr val="accent1">
                    <a:lumMod val="75000"/>
                  </a:schemeClr>
                </a:solidFill>
              </a:rPr>
              <a:t>compresi gli apprendisti assunti con contratto di apprendistato professionalizzante</a:t>
            </a:r>
            <a:r>
              <a:rPr lang="it-IT" sz="2400" dirty="0" smtClean="0"/>
              <a:t>, esclusi i dirigenti e lavoratori a domicilio</a:t>
            </a:r>
          </a:p>
          <a:p>
            <a:pPr algn="just">
              <a:buFont typeface="Wingdings" panose="05000000000000000000" pitchFamily="2" charset="2"/>
              <a:buChar char="§"/>
            </a:pPr>
            <a:r>
              <a:rPr lang="it-IT" sz="2400" dirty="0" smtClean="0"/>
              <a:t>I lavoratori devono possedere, nell’unità produttiva interessata dal trattamento, un’anzianità di lavoro effettivo di almeno 90 giorni alla data di presentazione della domanda (salvo i casi di trattamenti «ordinari» per eventi oggettivamente non evitabili nel settore industriale)</a:t>
            </a:r>
          </a:p>
          <a:p>
            <a:pPr algn="just">
              <a:buFont typeface="Wingdings" panose="05000000000000000000" pitchFamily="2" charset="2"/>
              <a:buChar char="§"/>
            </a:pPr>
            <a:r>
              <a:rPr lang="it-IT" sz="2400" dirty="0" smtClean="0"/>
              <a:t>Le giornate sono intese come giornate di presenza, a prescindere dall’orario, compresi i periodi di sospensione per ferie, festività e infortuni, maternità </a:t>
            </a:r>
            <a:r>
              <a:rPr lang="it-IT" sz="2400" dirty="0" err="1" smtClean="0"/>
              <a:t>obbl</a:t>
            </a:r>
            <a:r>
              <a:rPr lang="it-IT" sz="2400" dirty="0" smtClean="0"/>
              <a:t>.</a:t>
            </a:r>
            <a:endParaRPr lang="it-IT" sz="2400" dirty="0"/>
          </a:p>
          <a:p>
            <a:pPr algn="just">
              <a:buFont typeface="Wingdings" panose="05000000000000000000" pitchFamily="2" charset="2"/>
              <a:buChar char="§"/>
            </a:pPr>
            <a:endParaRPr lang="it-IT" sz="2400" dirty="0" smtClean="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4113054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Art. 4 – DURATA MASSIMA COMPLESSIVA</a:t>
            </a:r>
            <a:endParaRPr lang="it-IT" b="1" dirty="0">
              <a:solidFill>
                <a:schemeClr val="accent1">
                  <a:lumMod val="75000"/>
                </a:schemeClr>
              </a:solidFill>
            </a:endParaRPr>
          </a:p>
        </p:txBody>
      </p:sp>
      <p:sp>
        <p:nvSpPr>
          <p:cNvPr id="7" name="Segnaposto contenuto 6"/>
          <p:cNvSpPr>
            <a:spLocks noGrp="1"/>
          </p:cNvSpPr>
          <p:nvPr>
            <p:ph idx="1"/>
          </p:nvPr>
        </p:nvSpPr>
        <p:spPr/>
        <p:txBody>
          <a:bodyPr anchor="t">
            <a:normAutofit lnSpcReduction="10000"/>
          </a:bodyPr>
          <a:lstStyle/>
          <a:p>
            <a:pPr algn="ctr"/>
            <a:endParaRPr lang="it-IT" sz="2400" b="1" dirty="0" smtClean="0">
              <a:solidFill>
                <a:schemeClr val="accent1">
                  <a:lumMod val="75000"/>
                </a:schemeClr>
              </a:solidFill>
            </a:endParaRPr>
          </a:p>
          <a:p>
            <a:pPr marL="0" indent="0" algn="just">
              <a:buNone/>
            </a:pPr>
            <a:r>
              <a:rPr lang="it-IT" sz="2400" dirty="0"/>
              <a:t>L</a:t>
            </a:r>
            <a:r>
              <a:rPr lang="it-IT" sz="2400" dirty="0" smtClean="0"/>
              <a:t>imite esterno complessivo: per ciascuna unità produttiva, il trattamento ordinario e straordinario di integrazione salariale, non possono superare la durata massima complessiva di </a:t>
            </a:r>
            <a:r>
              <a:rPr lang="it-IT" sz="2400" dirty="0" smtClean="0">
                <a:solidFill>
                  <a:schemeClr val="accent1">
                    <a:lumMod val="75000"/>
                  </a:schemeClr>
                </a:solidFill>
              </a:rPr>
              <a:t>24 mesi in un quinquennio mobile</a:t>
            </a:r>
          </a:p>
          <a:p>
            <a:pPr marL="0" indent="0" algn="just">
              <a:buNone/>
            </a:pPr>
            <a:r>
              <a:rPr lang="it-IT" sz="2400" dirty="0" smtClean="0"/>
              <a:t>La durata dei trattamenti </a:t>
            </a:r>
            <a:r>
              <a:rPr lang="it-IT" sz="2400" dirty="0" smtClean="0">
                <a:solidFill>
                  <a:schemeClr val="accent1">
                    <a:lumMod val="75000"/>
                  </a:schemeClr>
                </a:solidFill>
              </a:rPr>
              <a:t>per la causale contratti di solidarietà </a:t>
            </a:r>
            <a:r>
              <a:rPr lang="it-IT" sz="2400" dirty="0" smtClean="0"/>
              <a:t>viene computata nella misura della metà per la parte non eccedente i 24 mesi e per l’intero per la parte eccedente (e cioè, ad es., se si chiede l’intervento solo per tale causale, la durata potrà essere pari a 36 mesi: fino ai 24 mesi, l’intervento è infatti computato per 12, cui si aggiungono altri 12 mesi fino al tetto dei complessivi 24)</a:t>
            </a:r>
            <a:endParaRPr lang="it-IT" sz="2400" dirty="0"/>
          </a:p>
          <a:p>
            <a:pPr marL="0" indent="0" algn="just">
              <a:buNone/>
            </a:pPr>
            <a:r>
              <a:rPr lang="it-IT" sz="2400" dirty="0" smtClean="0"/>
              <a:t>Per le imprese industriali o artigiane dei settori edile e lapideo, il tetto è innalzato a </a:t>
            </a:r>
            <a:r>
              <a:rPr lang="it-IT" sz="2400" dirty="0" smtClean="0">
                <a:solidFill>
                  <a:schemeClr val="accent1">
                    <a:lumMod val="75000"/>
                  </a:schemeClr>
                </a:solidFill>
              </a:rPr>
              <a:t>30 mesi nel quinquennio mobile</a:t>
            </a: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735680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Art. 4 – DURATA MASSIMA COMPLESSIVA</a:t>
            </a:r>
            <a:endParaRPr lang="it-IT" b="1" dirty="0">
              <a:solidFill>
                <a:schemeClr val="accent1">
                  <a:lumMod val="75000"/>
                </a:schemeClr>
              </a:solidFill>
            </a:endParaRPr>
          </a:p>
        </p:txBody>
      </p:sp>
      <p:sp>
        <p:nvSpPr>
          <p:cNvPr id="7" name="Segnaposto contenuto 6"/>
          <p:cNvSpPr>
            <a:spLocks noGrp="1"/>
          </p:cNvSpPr>
          <p:nvPr>
            <p:ph idx="1"/>
          </p:nvPr>
        </p:nvSpPr>
        <p:spPr/>
        <p:txBody>
          <a:bodyPr anchor="t">
            <a:normAutofit/>
          </a:bodyPr>
          <a:lstStyle/>
          <a:p>
            <a:pPr algn="ctr"/>
            <a:endParaRPr lang="it-IT" sz="2400" b="1" dirty="0" smtClean="0">
              <a:solidFill>
                <a:schemeClr val="accent1">
                  <a:lumMod val="75000"/>
                </a:schemeClr>
              </a:solidFill>
            </a:endParaRPr>
          </a:p>
          <a:p>
            <a:pPr marL="0" indent="0" algn="just">
              <a:buNone/>
            </a:pPr>
            <a:r>
              <a:rPr lang="it-IT" sz="2400" dirty="0" smtClean="0"/>
              <a:t>Ai fini del computo della durata, i trattamenti richiesti prima del 24.09.2015 si computano per la sola parte del periodo utilizzato successiva a tale data</a:t>
            </a:r>
          </a:p>
          <a:p>
            <a:pPr marL="0" indent="0" algn="just">
              <a:buNone/>
            </a:pPr>
            <a:r>
              <a:rPr lang="it-IT" sz="2400" dirty="0" smtClean="0"/>
              <a:t>I trattamenti straordinari conseguenti a procedure di consultazione sindacale già concluse al 24.09.2015 mantengono la durata prevista negli accordi. I trattamenti riguardanti periodi successivi si computano ai fini della durata massima</a:t>
            </a:r>
          </a:p>
          <a:p>
            <a:pPr marL="0" indent="0" algn="just">
              <a:buNone/>
            </a:pPr>
            <a:r>
              <a:rPr lang="it-IT" sz="2400" dirty="0" smtClean="0"/>
              <a:t>I periodi di CIGS per qualsiasi causale e conclusi prima del 24.09.2015 non saranno computati ai fini della durata massima</a:t>
            </a: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4264007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Art. 10 - CAMPO DI APPLICAZIONE</a:t>
            </a:r>
            <a:br>
              <a:rPr lang="it-IT" b="1" dirty="0" smtClean="0">
                <a:solidFill>
                  <a:schemeClr val="accent1">
                    <a:lumMod val="75000"/>
                  </a:schemeClr>
                </a:solidFill>
              </a:rPr>
            </a:br>
            <a:r>
              <a:rPr lang="it-IT" b="1" dirty="0" smtClean="0">
                <a:solidFill>
                  <a:schemeClr val="accent1">
                    <a:lumMod val="75000"/>
                  </a:schemeClr>
                </a:solidFill>
              </a:rPr>
              <a:t>OGGETTIVO CIGO</a:t>
            </a:r>
            <a:endParaRPr lang="it-IT" b="1" dirty="0">
              <a:solidFill>
                <a:schemeClr val="accent1">
                  <a:lumMod val="75000"/>
                </a:schemeClr>
              </a:solidFill>
            </a:endParaRPr>
          </a:p>
        </p:txBody>
      </p:sp>
      <p:sp>
        <p:nvSpPr>
          <p:cNvPr id="7" name="Segnaposto contenuto 6"/>
          <p:cNvSpPr>
            <a:spLocks noGrp="1"/>
          </p:cNvSpPr>
          <p:nvPr>
            <p:ph idx="1"/>
          </p:nvPr>
        </p:nvSpPr>
        <p:spPr/>
        <p:txBody>
          <a:bodyPr anchor="t">
            <a:normAutofit fontScale="62500" lnSpcReduction="20000"/>
          </a:bodyPr>
          <a:lstStyle/>
          <a:p>
            <a:pPr algn="ctr"/>
            <a:endParaRPr lang="it-IT" sz="2400" b="1" dirty="0" smtClean="0">
              <a:solidFill>
                <a:schemeClr val="accent1">
                  <a:lumMod val="75000"/>
                </a:schemeClr>
              </a:solidFill>
            </a:endParaRPr>
          </a:p>
          <a:p>
            <a:pPr algn="just">
              <a:buFont typeface="Wingdings" panose="05000000000000000000" pitchFamily="2" charset="2"/>
              <a:buChar char="§"/>
            </a:pPr>
            <a:r>
              <a:rPr lang="it-IT" sz="2400" dirty="0" smtClean="0"/>
              <a:t>Imprese industriali manifatturiere di trasporti, estrattive, di installazione impianti, produzione e distribuzione energia</a:t>
            </a:r>
          </a:p>
          <a:p>
            <a:pPr algn="just">
              <a:buFont typeface="Wingdings" panose="05000000000000000000" pitchFamily="2" charset="2"/>
              <a:buChar char="§"/>
            </a:pPr>
            <a:r>
              <a:rPr lang="it-IT" sz="2400" dirty="0" smtClean="0"/>
              <a:t>Coop. di produzione e lavoro (salvo quelle elencate nel DPR 602/1970)</a:t>
            </a:r>
          </a:p>
          <a:p>
            <a:pPr algn="just">
              <a:buFont typeface="Wingdings" panose="05000000000000000000" pitchFamily="2" charset="2"/>
              <a:buChar char="§"/>
            </a:pPr>
            <a:r>
              <a:rPr lang="it-IT" sz="2400" dirty="0" smtClean="0"/>
              <a:t>Impresa dell’industria boschiva, floreale e del tabacco</a:t>
            </a:r>
          </a:p>
          <a:p>
            <a:pPr algn="just">
              <a:buFont typeface="Wingdings" panose="05000000000000000000" pitchFamily="2" charset="2"/>
              <a:buChar char="§"/>
            </a:pPr>
            <a:r>
              <a:rPr lang="it-IT" sz="2400" dirty="0" smtClean="0"/>
              <a:t>Coop. agricole, zootecniche e loro consorzi</a:t>
            </a:r>
          </a:p>
          <a:p>
            <a:pPr algn="just">
              <a:buFont typeface="Wingdings" panose="05000000000000000000" pitchFamily="2" charset="2"/>
              <a:buChar char="§"/>
            </a:pPr>
            <a:r>
              <a:rPr lang="it-IT" sz="2400" dirty="0" smtClean="0"/>
              <a:t>Imprese di noleggio e distribuzione film</a:t>
            </a:r>
          </a:p>
          <a:p>
            <a:pPr algn="just">
              <a:buFont typeface="Wingdings" panose="05000000000000000000" pitchFamily="2" charset="2"/>
              <a:buChar char="§"/>
            </a:pPr>
            <a:r>
              <a:rPr lang="it-IT" sz="2400" dirty="0" smtClean="0"/>
              <a:t>Imprese industriali per la frangitura delle olive</a:t>
            </a:r>
          </a:p>
          <a:p>
            <a:pPr algn="just">
              <a:buFont typeface="Wingdings" panose="05000000000000000000" pitchFamily="2" charset="2"/>
              <a:buChar char="§"/>
            </a:pPr>
            <a:r>
              <a:rPr lang="it-IT" sz="2400" dirty="0" smtClean="0"/>
              <a:t>Imprese produttrici di calcestruzzo preconfezionato</a:t>
            </a:r>
          </a:p>
          <a:p>
            <a:pPr algn="just">
              <a:buFont typeface="Wingdings" panose="05000000000000000000" pitchFamily="2" charset="2"/>
              <a:buChar char="§"/>
            </a:pPr>
            <a:r>
              <a:rPr lang="it-IT" sz="2400" dirty="0" smtClean="0"/>
              <a:t>Imprese addette agli impianti elettrici e telefonici</a:t>
            </a:r>
          </a:p>
          <a:p>
            <a:pPr algn="just">
              <a:buFont typeface="Wingdings" panose="05000000000000000000" pitchFamily="2" charset="2"/>
              <a:buChar char="§"/>
            </a:pPr>
            <a:r>
              <a:rPr lang="it-IT" sz="2400" dirty="0" smtClean="0"/>
              <a:t>Imprese industriali e artigiane dell’edilizia e affini</a:t>
            </a:r>
          </a:p>
          <a:p>
            <a:pPr algn="just">
              <a:buFont typeface="Wingdings" panose="05000000000000000000" pitchFamily="2" charset="2"/>
              <a:buChar char="§"/>
            </a:pPr>
            <a:r>
              <a:rPr lang="it-IT" sz="2400" dirty="0" smtClean="0"/>
              <a:t>Imprese artigiane che svolgono attività di escavazione e/o lavorazione di materiale lapideo</a:t>
            </a:r>
          </a:p>
          <a:p>
            <a:pPr algn="just">
              <a:buFont typeface="Wingdings" panose="05000000000000000000" pitchFamily="2" charset="2"/>
              <a:buChar char="§"/>
            </a:pPr>
            <a:r>
              <a:rPr lang="it-IT" sz="2400" dirty="0" smtClean="0"/>
              <a:t>(…)</a:t>
            </a:r>
            <a:endParaRPr lang="it-IT" sz="2400" dirty="0"/>
          </a:p>
          <a:p>
            <a:pPr algn="just">
              <a:buFont typeface="Wingdings" panose="05000000000000000000" pitchFamily="2" charset="2"/>
              <a:buChar char="§"/>
            </a:pPr>
            <a:endParaRPr lang="it-IT" sz="2400" dirty="0" smtClean="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42424229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Art. 11 - CAUSALI CIGO</a:t>
            </a:r>
            <a:endParaRPr lang="it-IT" b="1" dirty="0">
              <a:solidFill>
                <a:schemeClr val="accent1">
                  <a:lumMod val="75000"/>
                </a:schemeClr>
              </a:solidFill>
            </a:endParaRPr>
          </a:p>
        </p:txBody>
      </p:sp>
      <p:sp>
        <p:nvSpPr>
          <p:cNvPr id="7" name="Segnaposto contenuto 6"/>
          <p:cNvSpPr>
            <a:spLocks noGrp="1"/>
          </p:cNvSpPr>
          <p:nvPr>
            <p:ph idx="1"/>
          </p:nvPr>
        </p:nvSpPr>
        <p:spPr/>
        <p:txBody>
          <a:bodyPr anchor="t">
            <a:normAutofit/>
          </a:bodyPr>
          <a:lstStyle/>
          <a:p>
            <a:pPr algn="ctr"/>
            <a:endParaRPr lang="it-IT" sz="2800" b="1" dirty="0" smtClean="0">
              <a:solidFill>
                <a:schemeClr val="accent1">
                  <a:lumMod val="75000"/>
                </a:schemeClr>
              </a:solidFill>
            </a:endParaRPr>
          </a:p>
          <a:p>
            <a:pPr marL="0" indent="0" algn="just">
              <a:buNone/>
            </a:pPr>
            <a:r>
              <a:rPr lang="it-IT" sz="2800" dirty="0" smtClean="0"/>
              <a:t>Ai dipendenti delle imprese di cui all’art. 10, nei seguenti casi:</a:t>
            </a:r>
          </a:p>
          <a:p>
            <a:pPr marL="457200" indent="-457200" algn="just">
              <a:buFont typeface="+mj-lt"/>
              <a:buAutoNum type="arabicPeriod"/>
            </a:pPr>
            <a:r>
              <a:rPr lang="it-IT" sz="2800" dirty="0" smtClean="0"/>
              <a:t>Situazioni aziendali dovute a eventi transitori e non imputabili all’impresa o ai dipendenti incluse le intemperie stagionali</a:t>
            </a:r>
          </a:p>
          <a:p>
            <a:pPr marL="457200" indent="-457200" algn="just">
              <a:buFont typeface="+mj-lt"/>
              <a:buAutoNum type="arabicPeriod"/>
            </a:pPr>
            <a:r>
              <a:rPr lang="it-IT" sz="2800" dirty="0" smtClean="0"/>
              <a:t>Situazioni temporanee di mercato</a:t>
            </a:r>
            <a:endParaRPr lang="it-IT" sz="2800" dirty="0"/>
          </a:p>
          <a:p>
            <a:pPr algn="just">
              <a:buFont typeface="Wingdings" panose="05000000000000000000" pitchFamily="2" charset="2"/>
              <a:buChar char="§"/>
            </a:pPr>
            <a:endParaRPr lang="it-IT" sz="2400" dirty="0" smtClean="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36</a:t>
            </a:fld>
            <a:endParaRPr lang="en-US" dirty="0"/>
          </a:p>
        </p:txBody>
      </p:sp>
    </p:spTree>
    <p:extLst>
      <p:ext uri="{BB962C8B-B14F-4D97-AF65-F5344CB8AC3E}">
        <p14:creationId xmlns:p14="http://schemas.microsoft.com/office/powerpoint/2010/main" val="24491004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Art. 12 – DURATA CIGO</a:t>
            </a:r>
            <a:endParaRPr lang="it-IT" b="1" dirty="0">
              <a:solidFill>
                <a:schemeClr val="accent1">
                  <a:lumMod val="75000"/>
                </a:schemeClr>
              </a:solidFill>
            </a:endParaRPr>
          </a:p>
        </p:txBody>
      </p:sp>
      <p:sp>
        <p:nvSpPr>
          <p:cNvPr id="7" name="Segnaposto contenuto 6"/>
          <p:cNvSpPr>
            <a:spLocks noGrp="1"/>
          </p:cNvSpPr>
          <p:nvPr>
            <p:ph idx="1"/>
          </p:nvPr>
        </p:nvSpPr>
        <p:spPr/>
        <p:txBody>
          <a:bodyPr anchor="t">
            <a:normAutofit fontScale="25000" lnSpcReduction="20000"/>
          </a:bodyPr>
          <a:lstStyle/>
          <a:p>
            <a:pPr marL="355600" indent="-355600" algn="ctr"/>
            <a:endParaRPr lang="it-IT" sz="2800" b="1" dirty="0" smtClean="0">
              <a:solidFill>
                <a:schemeClr val="accent1">
                  <a:lumMod val="75000"/>
                </a:schemeClr>
              </a:solidFill>
            </a:endParaRPr>
          </a:p>
          <a:p>
            <a:pPr marL="355600" indent="-355600">
              <a:buFont typeface="+mj-lt"/>
              <a:buAutoNum type="arabicPeriod"/>
            </a:pPr>
            <a:r>
              <a:rPr lang="it-IT" sz="7200" dirty="0"/>
              <a:t>Le integrazioni salariali ordinarie sono corrisposte fino a un periodo massimo di </a:t>
            </a:r>
            <a:r>
              <a:rPr lang="it-IT" sz="7200" b="1" dirty="0"/>
              <a:t>13 settimane continuative, </a:t>
            </a:r>
            <a:r>
              <a:rPr lang="it-IT" sz="7200" b="1" dirty="0" smtClean="0"/>
              <a:t>prorogabile </a:t>
            </a:r>
            <a:r>
              <a:rPr lang="it-IT" sz="7200" dirty="0" smtClean="0"/>
              <a:t>trimestralmente </a:t>
            </a:r>
            <a:r>
              <a:rPr lang="it-IT" sz="7200" dirty="0"/>
              <a:t>fino a un </a:t>
            </a:r>
            <a:r>
              <a:rPr lang="it-IT" sz="7200" b="1" dirty="0"/>
              <a:t>massimo complessivo di 52 settimane</a:t>
            </a:r>
            <a:r>
              <a:rPr lang="it-IT" sz="7200" dirty="0" smtClean="0"/>
              <a:t>.</a:t>
            </a:r>
          </a:p>
          <a:p>
            <a:pPr marL="355600" indent="-355600">
              <a:buFont typeface="+mj-lt"/>
              <a:buAutoNum type="arabicPeriod"/>
            </a:pPr>
            <a:r>
              <a:rPr lang="it-IT" sz="7200" dirty="0" smtClean="0"/>
              <a:t>Qualora </a:t>
            </a:r>
            <a:r>
              <a:rPr lang="it-IT" sz="7200" dirty="0"/>
              <a:t>l'impresa abbia fruito di 52 settimane consecutive di integrazione salariale ordinaria, una nuova domanda può essere proposta per la medesima unità produttiva per la quale l'integrazione è stata concessa, solo quando sia trascorso </a:t>
            </a:r>
            <a:r>
              <a:rPr lang="it-IT" sz="7200" b="1" dirty="0"/>
              <a:t>un periodo di almeno 52 settimane di normale attività lavorativa</a:t>
            </a:r>
            <a:r>
              <a:rPr lang="it-IT" sz="7200" dirty="0" smtClean="0"/>
              <a:t>.</a:t>
            </a:r>
            <a:endParaRPr lang="it-IT" sz="7200" dirty="0"/>
          </a:p>
          <a:p>
            <a:pPr marL="355600" indent="-355600">
              <a:buFont typeface="+mj-lt"/>
              <a:buAutoNum type="arabicPeriod"/>
            </a:pPr>
            <a:r>
              <a:rPr lang="it-IT" sz="7200" dirty="0" smtClean="0"/>
              <a:t>L'integrazione </a:t>
            </a:r>
            <a:r>
              <a:rPr lang="it-IT" sz="7200" dirty="0"/>
              <a:t>salariale ordinaria relativa a più periodi </a:t>
            </a:r>
            <a:r>
              <a:rPr lang="it-IT" sz="7200" b="1" dirty="0"/>
              <a:t>non consecutivi </a:t>
            </a:r>
            <a:r>
              <a:rPr lang="it-IT" sz="7200" dirty="0"/>
              <a:t>non può superare complessivamente la durata di </a:t>
            </a:r>
            <a:r>
              <a:rPr lang="it-IT" sz="7200" b="1" dirty="0"/>
              <a:t>52 settimane in un biennio mobile</a:t>
            </a:r>
            <a:r>
              <a:rPr lang="it-IT" sz="7200" dirty="0" smtClean="0"/>
              <a:t>.</a:t>
            </a:r>
          </a:p>
          <a:p>
            <a:pPr marL="355600" indent="-355600">
              <a:buFont typeface="+mj-lt"/>
              <a:buAutoNum type="arabicPeriod"/>
            </a:pPr>
            <a:r>
              <a:rPr lang="it-IT" sz="7200" dirty="0" smtClean="0"/>
              <a:t>Le </a:t>
            </a:r>
            <a:r>
              <a:rPr lang="it-IT" sz="7200" dirty="0"/>
              <a:t>disposizioni di cui ai commi 2 e 3 non trovano applicazione relativamente agli interventi determinati da eventi oggettivamente non evitabili, ad eccezione dei trattamenti richiesti da imprese </a:t>
            </a:r>
            <a:r>
              <a:rPr lang="it-IT" sz="7200" dirty="0" smtClean="0"/>
              <a:t>industriali e artigiane dell’edilizia o lapidei</a:t>
            </a:r>
          </a:p>
          <a:p>
            <a:pPr marL="355600" indent="-355600">
              <a:buFont typeface="+mj-lt"/>
              <a:buAutoNum type="arabicPeriod"/>
            </a:pPr>
            <a:r>
              <a:rPr lang="it-IT" sz="7200" dirty="0" smtClean="0"/>
              <a:t>Nei </a:t>
            </a:r>
            <a:r>
              <a:rPr lang="it-IT" sz="7200" dirty="0"/>
              <a:t>limiti di durata definiti nei commi da 1 a 4, non possono essere autorizzate ore di integrazione salariale ordinaria eccedenti il limite di un terzo delle ore ordinarie lavorabili nel biennio mobile, con riferimento a tutti i lavoratori dell'unità produttiva mediamente occupati nel semestre precedente la domanda di concessione dell'integrazione salariale.</a:t>
            </a:r>
          </a:p>
          <a:p>
            <a:pPr algn="just">
              <a:buFont typeface="Wingdings" panose="05000000000000000000" pitchFamily="2" charset="2"/>
              <a:buChar char="§"/>
            </a:pPr>
            <a:endParaRPr lang="it-IT" sz="2400" dirty="0" smtClean="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37</a:t>
            </a:fld>
            <a:endParaRPr lang="en-US" dirty="0"/>
          </a:p>
        </p:txBody>
      </p:sp>
    </p:spTree>
    <p:extLst>
      <p:ext uri="{BB962C8B-B14F-4D97-AF65-F5344CB8AC3E}">
        <p14:creationId xmlns:p14="http://schemas.microsoft.com/office/powerpoint/2010/main" val="41358438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1">
                    <a:lumMod val="75000"/>
                  </a:schemeClr>
                </a:solidFill>
              </a:rPr>
              <a:t>MODALITA’ PRESENTAZIONE DOMANDA</a:t>
            </a:r>
            <a:endParaRPr lang="it-IT" b="1" dirty="0">
              <a:solidFill>
                <a:schemeClr val="accent1">
                  <a:lumMod val="75000"/>
                </a:schemeClr>
              </a:solidFill>
            </a:endParaRPr>
          </a:p>
        </p:txBody>
      </p:sp>
      <p:sp>
        <p:nvSpPr>
          <p:cNvPr id="3" name="Segnaposto contenuto 2"/>
          <p:cNvSpPr>
            <a:spLocks noGrp="1"/>
          </p:cNvSpPr>
          <p:nvPr>
            <p:ph idx="1"/>
          </p:nvPr>
        </p:nvSpPr>
        <p:spPr/>
        <p:txBody>
          <a:bodyPr anchor="ctr"/>
          <a:lstStyle/>
          <a:p>
            <a:pPr algn="just">
              <a:buFont typeface="Wingdings" panose="05000000000000000000" pitchFamily="2" charset="2"/>
              <a:buChar char="§"/>
            </a:pPr>
            <a:r>
              <a:rPr lang="it-IT" dirty="0" smtClean="0"/>
              <a:t>L’impresa presenta in via telematica all’INPS entro il termine di </a:t>
            </a:r>
            <a:r>
              <a:rPr lang="it-IT" b="1" dirty="0" smtClean="0"/>
              <a:t>15 giorni dall’inizio della sospensione o riduzione dell’attività lavorativa</a:t>
            </a:r>
            <a:r>
              <a:rPr lang="it-IT" dirty="0" smtClean="0"/>
              <a:t> (nella disciplina previgente il termine era quello di «25 giorni dalla fine del periodo di paga in corso al termine della settimana in cui ha avuto inizio la sospensione o la riduzione dell’orario di lavoro»)</a:t>
            </a:r>
          </a:p>
          <a:p>
            <a:pPr marL="0" indent="0" algn="just">
              <a:buNone/>
            </a:pPr>
            <a:endParaRPr lang="it-IT" dirty="0" smtClean="0"/>
          </a:p>
          <a:p>
            <a:pPr algn="just">
              <a:buFont typeface="Wingdings" panose="05000000000000000000" pitchFamily="2" charset="2"/>
              <a:buChar char="§"/>
            </a:pPr>
            <a:r>
              <a:rPr lang="it-IT" dirty="0" smtClean="0"/>
              <a:t>Competente per la concessione del trattamento è la sede INPS territorialmente competente </a:t>
            </a:r>
            <a:endParaRPr lang="it-IT" dirty="0"/>
          </a:p>
        </p:txBody>
      </p:sp>
      <p:sp>
        <p:nvSpPr>
          <p:cNvPr id="4" name="Segnaposto numero diapositiva 3"/>
          <p:cNvSpPr>
            <a:spLocks noGrp="1"/>
          </p:cNvSpPr>
          <p:nvPr>
            <p:ph type="sldNum" sz="quarter" idx="12"/>
          </p:nvPr>
        </p:nvSpPr>
        <p:spPr/>
        <p:txBody>
          <a:bodyPr/>
          <a:lstStyle/>
          <a:p>
            <a:fld id="{629637A9-119A-49DA-BD12-AAC58B377D80}" type="slidenum">
              <a:rPr lang="en-US" smtClean="0"/>
              <a:t>38</a:t>
            </a:fld>
            <a:endParaRPr lang="en-US" dirty="0"/>
          </a:p>
        </p:txBody>
      </p:sp>
    </p:spTree>
    <p:extLst>
      <p:ext uri="{BB962C8B-B14F-4D97-AF65-F5344CB8AC3E}">
        <p14:creationId xmlns:p14="http://schemas.microsoft.com/office/powerpoint/2010/main" val="24720720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Art. 20 - CAMPO DI APPLICAZIONE</a:t>
            </a:r>
            <a:br>
              <a:rPr lang="it-IT" b="1" dirty="0" smtClean="0">
                <a:solidFill>
                  <a:schemeClr val="accent1">
                    <a:lumMod val="75000"/>
                  </a:schemeClr>
                </a:solidFill>
              </a:rPr>
            </a:br>
            <a:r>
              <a:rPr lang="it-IT" b="1" dirty="0" smtClean="0">
                <a:solidFill>
                  <a:schemeClr val="accent1">
                    <a:lumMod val="75000"/>
                  </a:schemeClr>
                </a:solidFill>
              </a:rPr>
              <a:t>OGGETTIVO CIGS</a:t>
            </a:r>
            <a:endParaRPr lang="it-IT" b="1" dirty="0">
              <a:solidFill>
                <a:schemeClr val="accent1">
                  <a:lumMod val="75000"/>
                </a:schemeClr>
              </a:solidFill>
            </a:endParaRPr>
          </a:p>
        </p:txBody>
      </p:sp>
      <p:sp>
        <p:nvSpPr>
          <p:cNvPr id="7" name="Segnaposto contenuto 6"/>
          <p:cNvSpPr>
            <a:spLocks noGrp="1"/>
          </p:cNvSpPr>
          <p:nvPr>
            <p:ph idx="1"/>
          </p:nvPr>
        </p:nvSpPr>
        <p:spPr/>
        <p:txBody>
          <a:bodyPr anchor="t">
            <a:normAutofit fontScale="47500" lnSpcReduction="20000"/>
          </a:bodyPr>
          <a:lstStyle/>
          <a:p>
            <a:pPr algn="ctr"/>
            <a:endParaRPr lang="it-IT" sz="2400" b="1" dirty="0" smtClean="0">
              <a:solidFill>
                <a:schemeClr val="accent1">
                  <a:lumMod val="75000"/>
                </a:schemeClr>
              </a:solidFill>
            </a:endParaRPr>
          </a:p>
          <a:p>
            <a:pPr marL="0" indent="0" algn="just">
              <a:buNone/>
            </a:pPr>
            <a:r>
              <a:rPr lang="it-IT" sz="4200" u="sng" dirty="0" smtClean="0"/>
              <a:t>Le imprese che nel semestre precedente la domanda abbiano occupato mediamente più di 15 dipendenti (inclusi dirigenti e apprendisti) nei seguenti settori:</a:t>
            </a:r>
          </a:p>
          <a:p>
            <a:pPr algn="just">
              <a:buFont typeface="Wingdings" panose="05000000000000000000" pitchFamily="2" charset="2"/>
              <a:buChar char="§"/>
            </a:pPr>
            <a:r>
              <a:rPr lang="it-IT" sz="4200" dirty="0" smtClean="0"/>
              <a:t>Imprese industriali comprese edili ed affini</a:t>
            </a:r>
          </a:p>
          <a:p>
            <a:pPr algn="just">
              <a:buFont typeface="Wingdings" panose="05000000000000000000" pitchFamily="2" charset="2"/>
              <a:buChar char="§"/>
            </a:pPr>
            <a:r>
              <a:rPr lang="it-IT" sz="4200" dirty="0" smtClean="0"/>
              <a:t>Imprese artigiane che procedono alle sospensioni in conseguenza di sospensioni o riduzioni dell’attività dell’impresa che esercita l’influsso gestionale prevalente</a:t>
            </a:r>
          </a:p>
          <a:p>
            <a:pPr algn="just">
              <a:buFont typeface="Wingdings" panose="05000000000000000000" pitchFamily="2" charset="2"/>
              <a:buChar char="§"/>
            </a:pPr>
            <a:r>
              <a:rPr lang="it-IT" sz="4200" dirty="0" smtClean="0"/>
              <a:t>Imprese appaltatrici di servizi di mensa e ristorazione, per difficoltà dell’appaltante (</a:t>
            </a:r>
            <a:r>
              <a:rPr lang="it-IT" sz="4200" dirty="0" err="1" smtClean="0"/>
              <a:t>cigs</a:t>
            </a:r>
            <a:r>
              <a:rPr lang="it-IT" sz="4200" dirty="0" smtClean="0"/>
              <a:t>)</a:t>
            </a:r>
          </a:p>
          <a:p>
            <a:pPr algn="just">
              <a:buFont typeface="Wingdings" panose="05000000000000000000" pitchFamily="2" charset="2"/>
              <a:buChar char="§"/>
            </a:pPr>
            <a:r>
              <a:rPr lang="it-IT" sz="4200" dirty="0" smtClean="0"/>
              <a:t>Imprese appaltatrici di servizi di pulizia, per difficoltà dell’appaltante (</a:t>
            </a:r>
            <a:r>
              <a:rPr lang="it-IT" sz="4200" dirty="0" err="1" smtClean="0"/>
              <a:t>cigs</a:t>
            </a:r>
            <a:r>
              <a:rPr lang="it-IT" sz="4200" dirty="0" smtClean="0"/>
              <a:t>)</a:t>
            </a:r>
          </a:p>
          <a:p>
            <a:pPr algn="just">
              <a:buFont typeface="Wingdings" panose="05000000000000000000" pitchFamily="2" charset="2"/>
              <a:buChar char="§"/>
            </a:pPr>
            <a:r>
              <a:rPr lang="it-IT" sz="4200" dirty="0" smtClean="0"/>
              <a:t>Imprese dei settori ausiliari del servizio ferroviario, ovvero del comparto della produzione e manutenzione del materiale rotabile</a:t>
            </a:r>
          </a:p>
          <a:p>
            <a:pPr algn="just">
              <a:buFont typeface="Wingdings" panose="05000000000000000000" pitchFamily="2" charset="2"/>
              <a:buChar char="§"/>
            </a:pPr>
            <a:r>
              <a:rPr lang="it-IT" sz="4200" dirty="0" smtClean="0"/>
              <a:t>Imprese cooperative di trasformazione di prodotti agricoli e loro consorzi</a:t>
            </a:r>
          </a:p>
          <a:p>
            <a:pPr algn="just">
              <a:buFont typeface="Wingdings" panose="05000000000000000000" pitchFamily="2" charset="2"/>
              <a:buChar char="§"/>
            </a:pPr>
            <a:r>
              <a:rPr lang="it-IT" sz="4200" dirty="0" smtClean="0"/>
              <a:t>Imprese di vigilanza</a:t>
            </a:r>
            <a:endParaRPr lang="it-IT" sz="4200" dirty="0"/>
          </a:p>
          <a:p>
            <a:pPr algn="just">
              <a:buFont typeface="Wingdings" panose="05000000000000000000" pitchFamily="2" charset="2"/>
              <a:buChar char="§"/>
            </a:pPr>
            <a:endParaRPr lang="it-IT" sz="2400" dirty="0" smtClean="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39</a:t>
            </a:fld>
            <a:endParaRPr lang="en-US" dirty="0"/>
          </a:p>
        </p:txBody>
      </p:sp>
    </p:spTree>
    <p:extLst>
      <p:ext uri="{BB962C8B-B14F-4D97-AF65-F5344CB8AC3E}">
        <p14:creationId xmlns:p14="http://schemas.microsoft.com/office/powerpoint/2010/main" val="2288026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sz="5400" dirty="0" smtClean="0"/>
              <a:t>JOBS ACT</a:t>
            </a:r>
            <a:r>
              <a:rPr lang="it-IT" dirty="0" smtClean="0"/>
              <a:t/>
            </a:r>
            <a:br>
              <a:rPr lang="it-IT" dirty="0" smtClean="0"/>
            </a:br>
            <a:endParaRPr lang="it-IT" dirty="0"/>
          </a:p>
        </p:txBody>
      </p:sp>
      <p:sp>
        <p:nvSpPr>
          <p:cNvPr id="6" name="Segnaposto contenuto 5"/>
          <p:cNvSpPr>
            <a:spLocks noGrp="1"/>
          </p:cNvSpPr>
          <p:nvPr>
            <p:ph idx="1"/>
          </p:nvPr>
        </p:nvSpPr>
        <p:spPr/>
        <p:txBody>
          <a:bodyPr anchor="ctr">
            <a:normAutofit/>
          </a:bodyPr>
          <a:lstStyle/>
          <a:p>
            <a:pPr algn="ctr"/>
            <a:r>
              <a:rPr lang="it-IT" sz="6600" b="1" spc="-50" dirty="0">
                <a:solidFill>
                  <a:srgbClr val="D34817">
                    <a:lumMod val="75000"/>
                  </a:srgbClr>
                </a:solidFill>
                <a:latin typeface="Calibri Light" panose="020F0302020204030204"/>
                <a:ea typeface="+mj-ea"/>
                <a:cs typeface="+mj-cs"/>
              </a:rPr>
              <a:t>IL CONTROLLO </a:t>
            </a:r>
            <a:br>
              <a:rPr lang="it-IT" sz="6600" b="1" spc="-50" dirty="0">
                <a:solidFill>
                  <a:srgbClr val="D34817">
                    <a:lumMod val="75000"/>
                  </a:srgbClr>
                </a:solidFill>
                <a:latin typeface="Calibri Light" panose="020F0302020204030204"/>
                <a:ea typeface="+mj-ea"/>
                <a:cs typeface="+mj-cs"/>
              </a:rPr>
            </a:br>
            <a:r>
              <a:rPr lang="it-IT" sz="6600" b="1" spc="-50" dirty="0" smtClean="0">
                <a:solidFill>
                  <a:srgbClr val="D34817">
                    <a:lumMod val="75000"/>
                  </a:srgbClr>
                </a:solidFill>
                <a:latin typeface="Calibri Light" panose="020F0302020204030204"/>
                <a:ea typeface="+mj-ea"/>
                <a:cs typeface="+mj-cs"/>
              </a:rPr>
              <a:t>DELL’ATTIVITA’DEI </a:t>
            </a:r>
            <a:r>
              <a:rPr lang="it-IT" sz="6600" b="1" spc="-50" dirty="0">
                <a:solidFill>
                  <a:srgbClr val="D34817">
                    <a:lumMod val="75000"/>
                  </a:srgbClr>
                </a:solidFill>
                <a:latin typeface="Calibri Light" panose="020F0302020204030204"/>
                <a:ea typeface="+mj-ea"/>
                <a:cs typeface="+mj-cs"/>
              </a:rPr>
              <a:t>LAVORATORI</a:t>
            </a:r>
          </a:p>
        </p:txBody>
      </p:sp>
      <p:sp>
        <p:nvSpPr>
          <p:cNvPr id="7" name="Segnaposto testo 6"/>
          <p:cNvSpPr>
            <a:spLocks noGrp="1"/>
          </p:cNvSpPr>
          <p:nvPr>
            <p:ph type="body" sz="half" idx="2"/>
          </p:nvPr>
        </p:nvSpPr>
        <p:spPr/>
        <p:txBody>
          <a:bodyPr>
            <a:normAutofit/>
          </a:bodyPr>
          <a:lstStyle/>
          <a:p>
            <a:r>
              <a:rPr lang="it-IT" sz="2800" dirty="0"/>
              <a:t>L</a:t>
            </a:r>
            <a:r>
              <a:rPr lang="it-IT" sz="2800" dirty="0" smtClean="0"/>
              <a:t>a semplificazione delle procedure per la gestione del rapporto di lavoro</a:t>
            </a:r>
            <a:endParaRPr lang="it-IT" sz="2800" dirty="0"/>
          </a:p>
        </p:txBody>
      </p:sp>
      <p:sp>
        <p:nvSpPr>
          <p:cNvPr id="4" name="Segnaposto numero diapositiva 3"/>
          <p:cNvSpPr>
            <a:spLocks noGrp="1"/>
          </p:cNvSpPr>
          <p:nvPr>
            <p:ph type="sldNum" sz="quarter" idx="12"/>
          </p:nvPr>
        </p:nvSpPr>
        <p:spPr/>
        <p:txBody>
          <a:bodyPr/>
          <a:lstStyle/>
          <a:p>
            <a:fld id="{629637A9-119A-49DA-BD12-AAC58B377D80}" type="slidenum">
              <a:rPr lang="en-US" smtClean="0"/>
              <a:t>4</a:t>
            </a:fld>
            <a:endParaRPr lang="en-US" dirty="0"/>
          </a:p>
        </p:txBody>
      </p:sp>
    </p:spTree>
    <p:extLst>
      <p:ext uri="{BB962C8B-B14F-4D97-AF65-F5344CB8AC3E}">
        <p14:creationId xmlns:p14="http://schemas.microsoft.com/office/powerpoint/2010/main" val="9623041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Art. 20 - CAMPO DI APPLICAZIONE</a:t>
            </a:r>
            <a:br>
              <a:rPr lang="it-IT" b="1" dirty="0" smtClean="0">
                <a:solidFill>
                  <a:schemeClr val="accent1">
                    <a:lumMod val="75000"/>
                  </a:schemeClr>
                </a:solidFill>
              </a:rPr>
            </a:br>
            <a:r>
              <a:rPr lang="it-IT" b="1" dirty="0" smtClean="0">
                <a:solidFill>
                  <a:schemeClr val="accent1">
                    <a:lumMod val="75000"/>
                  </a:schemeClr>
                </a:solidFill>
              </a:rPr>
              <a:t>OGGETTIVO CIGS</a:t>
            </a:r>
            <a:endParaRPr lang="it-IT" b="1" dirty="0">
              <a:solidFill>
                <a:schemeClr val="accent1">
                  <a:lumMod val="75000"/>
                </a:schemeClr>
              </a:solidFill>
            </a:endParaRPr>
          </a:p>
        </p:txBody>
      </p:sp>
      <p:sp>
        <p:nvSpPr>
          <p:cNvPr id="7" name="Segnaposto contenuto 6"/>
          <p:cNvSpPr>
            <a:spLocks noGrp="1"/>
          </p:cNvSpPr>
          <p:nvPr>
            <p:ph idx="1"/>
          </p:nvPr>
        </p:nvSpPr>
        <p:spPr/>
        <p:txBody>
          <a:bodyPr anchor="ctr">
            <a:normAutofit/>
          </a:bodyPr>
          <a:lstStyle/>
          <a:p>
            <a:pPr marL="0" indent="0" algn="just">
              <a:buNone/>
            </a:pPr>
            <a:r>
              <a:rPr lang="it-IT" u="sng" dirty="0" smtClean="0"/>
              <a:t>Le imprese che nel semestre precedente la domanda abbiano occupato mediamente più di 50 dipendenti (inclusi dirigenti e apprendisti) nei seguenti settori:</a:t>
            </a:r>
          </a:p>
          <a:p>
            <a:pPr algn="just">
              <a:buFont typeface="Wingdings" panose="05000000000000000000" pitchFamily="2" charset="2"/>
              <a:buChar char="§"/>
            </a:pPr>
            <a:r>
              <a:rPr lang="it-IT" dirty="0" smtClean="0"/>
              <a:t>Imprese esercenti attività commerciali, comprese quelle di logistica</a:t>
            </a:r>
          </a:p>
          <a:p>
            <a:pPr algn="just">
              <a:buFont typeface="Wingdings" panose="05000000000000000000" pitchFamily="2" charset="2"/>
              <a:buChar char="§"/>
            </a:pPr>
            <a:r>
              <a:rPr lang="it-IT" dirty="0" smtClean="0"/>
              <a:t>Agenzie di viaggio e turismo, compresi gli operatori turistici</a:t>
            </a:r>
          </a:p>
          <a:p>
            <a:pPr marL="0" indent="0" algn="just">
              <a:buNone/>
            </a:pPr>
            <a:r>
              <a:rPr lang="it-IT" u="sng" dirty="0" smtClean="0"/>
              <a:t>A prescindere dal numero di dipendenti, per:</a:t>
            </a:r>
          </a:p>
          <a:p>
            <a:pPr algn="just">
              <a:buFont typeface="Wingdings" panose="05000000000000000000" pitchFamily="2" charset="2"/>
              <a:buChar char="§"/>
            </a:pPr>
            <a:r>
              <a:rPr lang="it-IT" dirty="0" smtClean="0"/>
              <a:t>Le imprese del trasporto aereo, di gestione aeroportuale e società da queste derivate</a:t>
            </a:r>
          </a:p>
          <a:p>
            <a:pPr algn="just">
              <a:buFont typeface="Wingdings" panose="05000000000000000000" pitchFamily="2" charset="2"/>
              <a:buChar char="§"/>
            </a:pPr>
            <a:r>
              <a:rPr lang="it-IT" dirty="0" smtClean="0"/>
              <a:t>I partiti e i movimenti politici e le loro rispettive articolazioni (con specifici limiti di spesa previsti per ciascun anno)</a:t>
            </a:r>
          </a:p>
          <a:p>
            <a:pPr algn="just">
              <a:buFont typeface="Wingdings" panose="05000000000000000000" pitchFamily="2" charset="2"/>
              <a:buChar char="§"/>
            </a:pPr>
            <a:endParaRPr lang="it-IT" dirty="0" smtClean="0"/>
          </a:p>
          <a:p>
            <a:pPr algn="just">
              <a:buFont typeface="Wingdings" panose="05000000000000000000" pitchFamily="2" charset="2"/>
              <a:buChar char="§"/>
            </a:pPr>
            <a:endParaRPr lang="it-IT" sz="2400" dirty="0" smtClean="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40</a:t>
            </a:fld>
            <a:endParaRPr lang="en-US" dirty="0"/>
          </a:p>
        </p:txBody>
      </p:sp>
    </p:spTree>
    <p:extLst>
      <p:ext uri="{BB962C8B-B14F-4D97-AF65-F5344CB8AC3E}">
        <p14:creationId xmlns:p14="http://schemas.microsoft.com/office/powerpoint/2010/main" val="1772454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b="1" dirty="0" smtClean="0">
                <a:solidFill>
                  <a:schemeClr val="accent1">
                    <a:lumMod val="75000"/>
                  </a:schemeClr>
                </a:solidFill>
              </a:rPr>
              <a:t>Art. 20 - CAMPO DI APPLICAZIONE</a:t>
            </a:r>
            <a:br>
              <a:rPr lang="it-IT" b="1" dirty="0" smtClean="0">
                <a:solidFill>
                  <a:schemeClr val="accent1">
                    <a:lumMod val="75000"/>
                  </a:schemeClr>
                </a:solidFill>
              </a:rPr>
            </a:br>
            <a:r>
              <a:rPr lang="it-IT" b="1" dirty="0" smtClean="0">
                <a:solidFill>
                  <a:schemeClr val="accent1">
                    <a:lumMod val="75000"/>
                  </a:schemeClr>
                </a:solidFill>
              </a:rPr>
              <a:t>OGGETTIVO CIGS</a:t>
            </a:r>
            <a:endParaRPr lang="it-IT" b="1" dirty="0">
              <a:solidFill>
                <a:schemeClr val="accent1">
                  <a:lumMod val="75000"/>
                </a:schemeClr>
              </a:solidFill>
            </a:endParaRPr>
          </a:p>
        </p:txBody>
      </p:sp>
      <p:sp>
        <p:nvSpPr>
          <p:cNvPr id="7" name="Segnaposto contenuto 6"/>
          <p:cNvSpPr>
            <a:spLocks noGrp="1"/>
          </p:cNvSpPr>
          <p:nvPr>
            <p:ph idx="1"/>
          </p:nvPr>
        </p:nvSpPr>
        <p:spPr/>
        <p:txBody>
          <a:bodyPr anchor="ctr">
            <a:normAutofit/>
          </a:bodyPr>
          <a:lstStyle/>
          <a:p>
            <a:pPr marL="0" indent="0" algn="ctr">
              <a:buNone/>
            </a:pPr>
            <a:r>
              <a:rPr lang="it-IT" u="sng" dirty="0" smtClean="0"/>
              <a:t>ATTENZIONE: ART. 27 del D.LGS. N. 81/2015</a:t>
            </a:r>
          </a:p>
          <a:p>
            <a:pPr marL="0" indent="0" algn="just">
              <a:buNone/>
            </a:pPr>
            <a:r>
              <a:rPr lang="it-IT" dirty="0" smtClean="0"/>
              <a:t>«Salvo </a:t>
            </a:r>
            <a:r>
              <a:rPr lang="it-IT" dirty="0"/>
              <a:t>che sia diversamente disposto, ai fini dell'applicazione di qualsiasi disciplina di fonte legale o contrattuale per la quale sia rilevante il computo dei dipendenti del datore di lavoro, </a:t>
            </a:r>
            <a:r>
              <a:rPr lang="it-IT" dirty="0">
                <a:solidFill>
                  <a:schemeClr val="accent1">
                    <a:lumMod val="75000"/>
                  </a:schemeClr>
                </a:solidFill>
              </a:rPr>
              <a:t>si tiene conto del numero medio mensile di lavoratori a tempo determinato</a:t>
            </a:r>
            <a:r>
              <a:rPr lang="it-IT" dirty="0"/>
              <a:t>, compresi i dirigenti, </a:t>
            </a:r>
            <a:r>
              <a:rPr lang="it-IT" dirty="0">
                <a:solidFill>
                  <a:schemeClr val="accent1">
                    <a:lumMod val="75000"/>
                  </a:schemeClr>
                </a:solidFill>
              </a:rPr>
              <a:t>impiegati negli ultimi due anni, sulla base dell'effettiva durata dei loro rapporti di lavoro</a:t>
            </a:r>
            <a:r>
              <a:rPr lang="it-IT" dirty="0" smtClean="0"/>
              <a:t>.»</a:t>
            </a:r>
          </a:p>
          <a:p>
            <a:pPr algn="just">
              <a:buFont typeface="Wingdings" panose="05000000000000000000" pitchFamily="2" charset="2"/>
              <a:buChar char="§"/>
            </a:pPr>
            <a:endParaRPr lang="it-IT" dirty="0" smtClean="0"/>
          </a:p>
          <a:p>
            <a:pPr marL="0" indent="0" algn="just">
              <a:buNone/>
            </a:pPr>
            <a:r>
              <a:rPr lang="it-IT" sz="2400" dirty="0"/>
              <a:t>I</a:t>
            </a:r>
            <a:r>
              <a:rPr lang="it-IT" sz="2400" dirty="0" smtClean="0"/>
              <a:t> dipendenti a tempo determinato non sono più conteggiati come unità intera nel mese di osservazione?</a:t>
            </a:r>
          </a:p>
          <a:p>
            <a:pPr marL="0" indent="0" algn="just">
              <a:buNone/>
            </a:pPr>
            <a:r>
              <a:rPr lang="it-IT" sz="2400" dirty="0" smtClean="0"/>
              <a:t>Il Ministero chiarisce che non si tiene conto di tale disposizione, ma vengono conteggiati come unità</a:t>
            </a:r>
          </a:p>
        </p:txBody>
      </p:sp>
      <p:sp>
        <p:nvSpPr>
          <p:cNvPr id="5" name="Segnaposto numero diapositiva 4"/>
          <p:cNvSpPr>
            <a:spLocks noGrp="1"/>
          </p:cNvSpPr>
          <p:nvPr>
            <p:ph type="sldNum" sz="quarter" idx="12"/>
          </p:nvPr>
        </p:nvSpPr>
        <p:spPr/>
        <p:txBody>
          <a:bodyPr/>
          <a:lstStyle/>
          <a:p>
            <a:fld id="{4FAB73BC-B049-4115-A692-8D63A059BFB8}" type="slidenum">
              <a:rPr lang="en-US" smtClean="0"/>
              <a:pPr/>
              <a:t>41</a:t>
            </a:fld>
            <a:endParaRPr lang="en-US" dirty="0"/>
          </a:p>
        </p:txBody>
      </p:sp>
      <p:sp>
        <p:nvSpPr>
          <p:cNvPr id="2" name="Freccia in giù 1"/>
          <p:cNvSpPr/>
          <p:nvPr/>
        </p:nvSpPr>
        <p:spPr>
          <a:xfrm>
            <a:off x="5571067" y="3662681"/>
            <a:ext cx="409785" cy="3894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1297175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chemeClr val="accent1">
                    <a:lumMod val="75000"/>
                  </a:schemeClr>
                </a:solidFill>
              </a:rPr>
              <a:t>Artt. 21 E 22</a:t>
            </a:r>
            <a:br>
              <a:rPr lang="it-IT" b="1" dirty="0" smtClean="0">
                <a:solidFill>
                  <a:schemeClr val="accent1">
                    <a:lumMod val="75000"/>
                  </a:schemeClr>
                </a:solidFill>
              </a:rPr>
            </a:br>
            <a:r>
              <a:rPr lang="it-IT" b="1" dirty="0" smtClean="0">
                <a:solidFill>
                  <a:schemeClr val="accent1">
                    <a:lumMod val="75000"/>
                  </a:schemeClr>
                </a:solidFill>
              </a:rPr>
              <a:t>CAUSALI DI INTERVENTO CIGS E DURATA</a:t>
            </a:r>
            <a:endParaRPr lang="it-IT" b="1" dirty="0">
              <a:solidFill>
                <a:schemeClr val="accent1">
                  <a:lumMod val="75000"/>
                </a:schemeClr>
              </a:solidFill>
            </a:endParaRPr>
          </a:p>
        </p:txBody>
      </p:sp>
      <p:sp>
        <p:nvSpPr>
          <p:cNvPr id="3" name="Segnaposto contenuto 2"/>
          <p:cNvSpPr>
            <a:spLocks noGrp="1"/>
          </p:cNvSpPr>
          <p:nvPr>
            <p:ph idx="1"/>
          </p:nvPr>
        </p:nvSpPr>
        <p:spPr/>
        <p:txBody>
          <a:bodyPr anchor="ctr"/>
          <a:lstStyle/>
          <a:p>
            <a:pPr marL="514350" indent="-514350" algn="just">
              <a:buFont typeface="+mj-lt"/>
              <a:buAutoNum type="arabicParenR"/>
            </a:pPr>
            <a:r>
              <a:rPr lang="it-IT" sz="2800" b="1" dirty="0"/>
              <a:t>R</a:t>
            </a:r>
            <a:r>
              <a:rPr lang="it-IT" sz="2800" b="1" dirty="0" smtClean="0"/>
              <a:t>iorganizzazione aziendale </a:t>
            </a:r>
          </a:p>
          <a:p>
            <a:pPr marL="719138" indent="-177800" algn="just">
              <a:buFont typeface="Wingdings" panose="05000000000000000000" pitchFamily="2" charset="2"/>
              <a:buChar char="§"/>
            </a:pPr>
            <a:r>
              <a:rPr lang="it-IT" dirty="0"/>
              <a:t> </a:t>
            </a:r>
            <a:r>
              <a:rPr lang="it-IT" dirty="0" smtClean="0"/>
              <a:t>programma di riorganizzazione caratterizzato dalla presenza di un piano d’interventi volto a fronteggiare le inefficienze della struttura gestionale e produttiva, con indicazioni sugli investimenti </a:t>
            </a:r>
          </a:p>
          <a:p>
            <a:pPr marL="719138" indent="-177800" algn="just">
              <a:buFont typeface="Wingdings" panose="05000000000000000000" pitchFamily="2" charset="2"/>
              <a:buChar char="§"/>
            </a:pPr>
            <a:r>
              <a:rPr lang="it-IT" dirty="0"/>
              <a:t>p</a:t>
            </a:r>
            <a:r>
              <a:rPr lang="it-IT" dirty="0" smtClean="0"/>
              <a:t>rogramma finalizzato ad un consistente recupero occupazionale del personale interessato</a:t>
            </a:r>
          </a:p>
          <a:p>
            <a:pPr marL="719138" indent="-177800" algn="just">
              <a:buFont typeface="Wingdings" panose="05000000000000000000" pitchFamily="2" charset="2"/>
              <a:buChar char="§"/>
            </a:pPr>
            <a:r>
              <a:rPr lang="it-IT" dirty="0"/>
              <a:t>c</a:t>
            </a:r>
            <a:r>
              <a:rPr lang="it-IT" dirty="0" smtClean="0"/>
              <a:t>omprende le fattispecie di ristrutturazione e conversione aziendale (art. 1 L. 223/1991)</a:t>
            </a:r>
          </a:p>
          <a:p>
            <a:pPr marL="719138" indent="-177800" algn="just">
              <a:buFont typeface="Wingdings" panose="05000000000000000000" pitchFamily="2" charset="2"/>
              <a:buChar char="§"/>
            </a:pPr>
            <a:r>
              <a:rPr lang="it-IT" dirty="0" smtClean="0"/>
              <a:t>24 mesi anche continuativi in un quinquennio mobile</a:t>
            </a:r>
          </a:p>
          <a:p>
            <a:pPr>
              <a:buFont typeface="Wingdings" panose="05000000000000000000" pitchFamily="2" charset="2"/>
              <a:buChar char="§"/>
            </a:pPr>
            <a:endParaRPr lang="it-IT" dirty="0" smtClean="0"/>
          </a:p>
        </p:txBody>
      </p:sp>
      <p:sp>
        <p:nvSpPr>
          <p:cNvPr id="4" name="Segnaposto numero diapositiva 3"/>
          <p:cNvSpPr>
            <a:spLocks noGrp="1"/>
          </p:cNvSpPr>
          <p:nvPr>
            <p:ph type="sldNum" sz="quarter" idx="12"/>
          </p:nvPr>
        </p:nvSpPr>
        <p:spPr/>
        <p:txBody>
          <a:bodyPr/>
          <a:lstStyle/>
          <a:p>
            <a:fld id="{629637A9-119A-49DA-BD12-AAC58B377D80}" type="slidenum">
              <a:rPr lang="en-US" smtClean="0"/>
              <a:t>42</a:t>
            </a:fld>
            <a:endParaRPr lang="en-US" dirty="0"/>
          </a:p>
        </p:txBody>
      </p:sp>
    </p:spTree>
    <p:extLst>
      <p:ext uri="{BB962C8B-B14F-4D97-AF65-F5344CB8AC3E}">
        <p14:creationId xmlns:p14="http://schemas.microsoft.com/office/powerpoint/2010/main" val="3052707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chemeClr val="accent1">
                    <a:lumMod val="75000"/>
                  </a:schemeClr>
                </a:solidFill>
              </a:rPr>
              <a:t>Artt. 21 E 22</a:t>
            </a:r>
            <a:br>
              <a:rPr lang="it-IT" b="1" dirty="0" smtClean="0">
                <a:solidFill>
                  <a:schemeClr val="accent1">
                    <a:lumMod val="75000"/>
                  </a:schemeClr>
                </a:solidFill>
              </a:rPr>
            </a:br>
            <a:r>
              <a:rPr lang="it-IT" b="1" dirty="0" smtClean="0">
                <a:solidFill>
                  <a:schemeClr val="accent1">
                    <a:lumMod val="75000"/>
                  </a:schemeClr>
                </a:solidFill>
              </a:rPr>
              <a:t>CAUSALI DI INTERVENTO CIGS E DURATA</a:t>
            </a:r>
            <a:endParaRPr lang="it-IT" b="1" dirty="0">
              <a:solidFill>
                <a:schemeClr val="accent1">
                  <a:lumMod val="75000"/>
                </a:schemeClr>
              </a:solidFill>
            </a:endParaRPr>
          </a:p>
        </p:txBody>
      </p:sp>
      <p:sp>
        <p:nvSpPr>
          <p:cNvPr id="3" name="Segnaposto contenuto 2"/>
          <p:cNvSpPr>
            <a:spLocks noGrp="1"/>
          </p:cNvSpPr>
          <p:nvPr>
            <p:ph idx="1"/>
          </p:nvPr>
        </p:nvSpPr>
        <p:spPr/>
        <p:txBody>
          <a:bodyPr anchor="ctr">
            <a:normAutofit fontScale="92500"/>
          </a:bodyPr>
          <a:lstStyle/>
          <a:p>
            <a:pPr marL="514350" indent="-514350" algn="just">
              <a:buFont typeface="+mj-lt"/>
              <a:buAutoNum type="arabicParenR" startAt="2"/>
            </a:pPr>
            <a:r>
              <a:rPr lang="it-IT" sz="2800" b="1" dirty="0" smtClean="0"/>
              <a:t>Crisi aziendale</a:t>
            </a:r>
            <a:r>
              <a:rPr lang="it-IT" sz="2800" dirty="0" smtClean="0"/>
              <a:t>, </a:t>
            </a:r>
            <a:r>
              <a:rPr lang="it-IT" sz="2800" dirty="0" smtClean="0">
                <a:solidFill>
                  <a:schemeClr val="accent1">
                    <a:lumMod val="75000"/>
                  </a:schemeClr>
                </a:solidFill>
              </a:rPr>
              <a:t>ad esclusione, a decorrere dal 1° gennaio 2016, dei casi di cessazione dell’attività produttiva dell’azienda o di un ramo di essa</a:t>
            </a:r>
          </a:p>
          <a:p>
            <a:pPr marL="804863" indent="-263525" algn="just">
              <a:buFont typeface="Wingdings" panose="05000000000000000000" pitchFamily="2" charset="2"/>
              <a:buChar char="§"/>
            </a:pPr>
            <a:r>
              <a:rPr lang="it-IT" dirty="0"/>
              <a:t>p</a:t>
            </a:r>
            <a:r>
              <a:rPr lang="it-IT" dirty="0" smtClean="0"/>
              <a:t>iano di risanamento volto a fronteggiare gli squilibri di natura produttiva, finanziaria, gestionale o derivanti da condizionamenti esterni</a:t>
            </a:r>
          </a:p>
          <a:p>
            <a:pPr marL="804863" indent="-263525" algn="just">
              <a:buFont typeface="Wingdings" panose="05000000000000000000" pitchFamily="2" charset="2"/>
              <a:buChar char="§"/>
            </a:pPr>
            <a:r>
              <a:rPr lang="it-IT" dirty="0"/>
              <a:t>d</a:t>
            </a:r>
            <a:r>
              <a:rPr lang="it-IT" dirty="0" smtClean="0"/>
              <a:t>eve indicare gli interventi correttivi e gli obiettivi concretamente raggiungibili per la continuazione dell’attività e la salvaguardia dell’occupazione</a:t>
            </a:r>
          </a:p>
          <a:p>
            <a:pPr marL="804863" indent="-263525" algn="just">
              <a:buFont typeface="Wingdings" panose="05000000000000000000" pitchFamily="2" charset="2"/>
              <a:buChar char="§"/>
            </a:pPr>
            <a:r>
              <a:rPr lang="it-IT" dirty="0"/>
              <a:t>c</a:t>
            </a:r>
            <a:r>
              <a:rPr lang="it-IT" dirty="0" smtClean="0"/>
              <a:t>omprende le fattispecie di crisi per andamento involutivo o negativo degli indicatori economico-finanziari, la crisi aziendale per evento improvviso e imprevedibile e, fino al 31.12.2015, la crisi per cessazione di attività</a:t>
            </a:r>
          </a:p>
          <a:p>
            <a:pPr marL="804863" indent="-263525" algn="just">
              <a:buFont typeface="Wingdings" panose="05000000000000000000" pitchFamily="2" charset="2"/>
              <a:buChar char="§"/>
            </a:pPr>
            <a:r>
              <a:rPr lang="it-IT" dirty="0"/>
              <a:t>d</a:t>
            </a:r>
            <a:r>
              <a:rPr lang="it-IT" dirty="0" smtClean="0"/>
              <a:t>urata massima di 12 mesi continuativi nel quinquennio. Una nuova autorizzazione può essere richiesta solo una volta trascorso un periodo pari a 2/3 di quello autorizzato.</a:t>
            </a:r>
          </a:p>
          <a:p>
            <a:pPr>
              <a:buFont typeface="Wingdings" panose="05000000000000000000" pitchFamily="2" charset="2"/>
              <a:buChar char="§"/>
            </a:pPr>
            <a:endParaRPr lang="it-IT" dirty="0" smtClean="0"/>
          </a:p>
        </p:txBody>
      </p:sp>
      <p:sp>
        <p:nvSpPr>
          <p:cNvPr id="4" name="Segnaposto numero diapositiva 3"/>
          <p:cNvSpPr>
            <a:spLocks noGrp="1"/>
          </p:cNvSpPr>
          <p:nvPr>
            <p:ph type="sldNum" sz="quarter" idx="12"/>
          </p:nvPr>
        </p:nvSpPr>
        <p:spPr/>
        <p:txBody>
          <a:bodyPr/>
          <a:lstStyle/>
          <a:p>
            <a:fld id="{629637A9-119A-49DA-BD12-AAC58B377D80}" type="slidenum">
              <a:rPr lang="en-US" smtClean="0"/>
              <a:t>43</a:t>
            </a:fld>
            <a:endParaRPr lang="en-US" dirty="0"/>
          </a:p>
        </p:txBody>
      </p:sp>
    </p:spTree>
    <p:extLst>
      <p:ext uri="{BB962C8B-B14F-4D97-AF65-F5344CB8AC3E}">
        <p14:creationId xmlns:p14="http://schemas.microsoft.com/office/powerpoint/2010/main" val="1890053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chemeClr val="accent1">
                    <a:lumMod val="75000"/>
                  </a:schemeClr>
                </a:solidFill>
              </a:rPr>
              <a:t>Artt. 21 E 22</a:t>
            </a:r>
            <a:br>
              <a:rPr lang="it-IT" b="1" dirty="0" smtClean="0">
                <a:solidFill>
                  <a:schemeClr val="accent1">
                    <a:lumMod val="75000"/>
                  </a:schemeClr>
                </a:solidFill>
              </a:rPr>
            </a:br>
            <a:r>
              <a:rPr lang="it-IT" b="1" dirty="0" smtClean="0">
                <a:solidFill>
                  <a:schemeClr val="accent1">
                    <a:lumMod val="75000"/>
                  </a:schemeClr>
                </a:solidFill>
              </a:rPr>
              <a:t>CAUSALI DI INTERVENTO CIGS E DURATA</a:t>
            </a:r>
            <a:endParaRPr lang="it-IT" b="1" dirty="0">
              <a:solidFill>
                <a:schemeClr val="accent1">
                  <a:lumMod val="75000"/>
                </a:schemeClr>
              </a:solidFill>
            </a:endParaRPr>
          </a:p>
        </p:txBody>
      </p:sp>
      <p:sp>
        <p:nvSpPr>
          <p:cNvPr id="3" name="Segnaposto contenuto 2"/>
          <p:cNvSpPr>
            <a:spLocks noGrp="1"/>
          </p:cNvSpPr>
          <p:nvPr>
            <p:ph idx="1"/>
          </p:nvPr>
        </p:nvSpPr>
        <p:spPr/>
        <p:txBody>
          <a:bodyPr anchor="ctr">
            <a:normAutofit/>
          </a:bodyPr>
          <a:lstStyle/>
          <a:p>
            <a:pPr marL="0" indent="0" algn="just">
              <a:buNone/>
            </a:pPr>
            <a:r>
              <a:rPr lang="it-IT" sz="2800" dirty="0" smtClean="0"/>
              <a:t>Per i casi di </a:t>
            </a:r>
            <a:r>
              <a:rPr lang="it-IT" sz="2800" b="1" dirty="0" smtClean="0"/>
              <a:t>Riorganizzazione e Crisi aziendale </a:t>
            </a:r>
            <a:r>
              <a:rPr lang="it-IT" sz="2800" dirty="0" smtClean="0"/>
              <a:t>potranno essere autorizzate solo sospensioni dal lavoro soltanto nel limite dell’80% delle ore lavorabili nell’unità produttiva nell’arco di tempo di cui al programma autorizzato (art. 22 co. 4)</a:t>
            </a:r>
          </a:p>
          <a:p>
            <a:pPr marL="0" indent="0" algn="just">
              <a:buNone/>
            </a:pPr>
            <a:r>
              <a:rPr lang="it-IT" sz="2800" dirty="0" smtClean="0"/>
              <a:t>Questa disposizione non trova applicazione per i primi 24 mesi dall’entrata in vigore del decreto in esame. Pertanto la disposizione si applicherà dal 25.09.2017 (art. 44 co. 3)</a:t>
            </a:r>
          </a:p>
          <a:p>
            <a:pPr>
              <a:buFont typeface="Wingdings" panose="05000000000000000000" pitchFamily="2" charset="2"/>
              <a:buChar char="§"/>
            </a:pPr>
            <a:endParaRPr lang="it-IT" dirty="0" smtClean="0"/>
          </a:p>
        </p:txBody>
      </p:sp>
      <p:sp>
        <p:nvSpPr>
          <p:cNvPr id="4" name="Segnaposto numero diapositiva 3"/>
          <p:cNvSpPr>
            <a:spLocks noGrp="1"/>
          </p:cNvSpPr>
          <p:nvPr>
            <p:ph type="sldNum" sz="quarter" idx="12"/>
          </p:nvPr>
        </p:nvSpPr>
        <p:spPr/>
        <p:txBody>
          <a:bodyPr/>
          <a:lstStyle/>
          <a:p>
            <a:fld id="{629637A9-119A-49DA-BD12-AAC58B377D80}" type="slidenum">
              <a:rPr lang="en-US" smtClean="0"/>
              <a:t>44</a:t>
            </a:fld>
            <a:endParaRPr lang="en-US" dirty="0"/>
          </a:p>
        </p:txBody>
      </p:sp>
    </p:spTree>
    <p:extLst>
      <p:ext uri="{BB962C8B-B14F-4D97-AF65-F5344CB8AC3E}">
        <p14:creationId xmlns:p14="http://schemas.microsoft.com/office/powerpoint/2010/main" val="5168366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chemeClr val="accent1">
                    <a:lumMod val="75000"/>
                  </a:schemeClr>
                </a:solidFill>
              </a:rPr>
              <a:t>Artt. 21 E 22</a:t>
            </a:r>
            <a:br>
              <a:rPr lang="it-IT" b="1" dirty="0" smtClean="0">
                <a:solidFill>
                  <a:schemeClr val="accent1">
                    <a:lumMod val="75000"/>
                  </a:schemeClr>
                </a:solidFill>
              </a:rPr>
            </a:br>
            <a:r>
              <a:rPr lang="it-IT" b="1" dirty="0" smtClean="0">
                <a:solidFill>
                  <a:schemeClr val="accent1">
                    <a:lumMod val="75000"/>
                  </a:schemeClr>
                </a:solidFill>
              </a:rPr>
              <a:t>CAUSALI DI INTERVENTO CIGS E DURATA</a:t>
            </a:r>
            <a:endParaRPr lang="it-IT" b="1" dirty="0">
              <a:solidFill>
                <a:schemeClr val="accent1">
                  <a:lumMod val="75000"/>
                </a:schemeClr>
              </a:solidFill>
            </a:endParaRPr>
          </a:p>
        </p:txBody>
      </p:sp>
      <p:sp>
        <p:nvSpPr>
          <p:cNvPr id="3" name="Segnaposto contenuto 2"/>
          <p:cNvSpPr>
            <a:spLocks noGrp="1"/>
          </p:cNvSpPr>
          <p:nvPr>
            <p:ph idx="1"/>
          </p:nvPr>
        </p:nvSpPr>
        <p:spPr/>
        <p:txBody>
          <a:bodyPr anchor="t">
            <a:normAutofit fontScale="85000" lnSpcReduction="20000"/>
          </a:bodyPr>
          <a:lstStyle/>
          <a:p>
            <a:pPr marL="514350" indent="-514350" algn="just">
              <a:buFont typeface="+mj-lt"/>
              <a:buAutoNum type="arabicParenR" startAt="3"/>
            </a:pPr>
            <a:r>
              <a:rPr lang="it-IT" sz="2800" b="1" dirty="0" smtClean="0">
                <a:solidFill>
                  <a:schemeClr val="accent1">
                    <a:lumMod val="75000"/>
                  </a:schemeClr>
                </a:solidFill>
              </a:rPr>
              <a:t>Contratto di solidarietà</a:t>
            </a:r>
          </a:p>
          <a:p>
            <a:pPr marL="719138" indent="-177800" algn="just">
              <a:buFont typeface="Wingdings" panose="05000000000000000000" pitchFamily="2" charset="2"/>
              <a:buChar char="§"/>
            </a:pPr>
            <a:r>
              <a:rPr lang="it-IT" sz="2800" dirty="0" smtClean="0"/>
              <a:t>necessaria la stipulazione di un accordo collettivo aziendale che stabilisca una riduzione dell’orario di lavoro al fine di evitare la riduzione o la dichiarazione di esubero del personale </a:t>
            </a:r>
          </a:p>
          <a:p>
            <a:pPr marL="719138" indent="-177800" algn="just">
              <a:buFont typeface="Wingdings" panose="05000000000000000000" pitchFamily="2" charset="2"/>
              <a:buChar char="§"/>
            </a:pPr>
            <a:r>
              <a:rPr lang="it-IT" sz="2800" dirty="0" smtClean="0"/>
              <a:t>la riduzione media oraria non può essere superiore al 60% dell’orario giornaliero, settimanale o mensile del lavoratori</a:t>
            </a:r>
          </a:p>
          <a:p>
            <a:pPr marL="719138" indent="-177800" algn="just">
              <a:buFont typeface="Wingdings" panose="05000000000000000000" pitchFamily="2" charset="2"/>
              <a:buChar char="§"/>
            </a:pPr>
            <a:r>
              <a:rPr lang="it-IT" sz="2800" dirty="0" smtClean="0"/>
              <a:t>per ciascun lavoratore, la percentuale di riduzione complessiva dell’orario di lavoro non può essere superiore al 70% (come media) nell’arco dell’intero periodo per il quale il </a:t>
            </a:r>
            <a:r>
              <a:rPr lang="it-IT" sz="2800" dirty="0" err="1" smtClean="0"/>
              <a:t>cds</a:t>
            </a:r>
            <a:r>
              <a:rPr lang="it-IT" sz="2800" dirty="0" smtClean="0"/>
              <a:t> è stipulato</a:t>
            </a:r>
          </a:p>
          <a:p>
            <a:pPr marL="719138" indent="-177800" algn="just">
              <a:buFont typeface="Wingdings" panose="05000000000000000000" pitchFamily="2" charset="2"/>
              <a:buChar char="§"/>
            </a:pPr>
            <a:r>
              <a:rPr lang="it-IT" sz="2800" dirty="0"/>
              <a:t>d</a:t>
            </a:r>
            <a:r>
              <a:rPr lang="it-IT" sz="2800" dirty="0" smtClean="0"/>
              <a:t>urata massima di 24 mesi nel quinquennio mobile (salvo possibilità di raggiungere i 36 mesi nel quinquennio mobile in caso di computo ai sensi delle previsioni dell’art. 4 co. 1 e 5)</a:t>
            </a:r>
          </a:p>
          <a:p>
            <a:pPr>
              <a:buFont typeface="Wingdings" panose="05000000000000000000" pitchFamily="2" charset="2"/>
              <a:buChar char="§"/>
            </a:pPr>
            <a:endParaRPr lang="it-IT" dirty="0" smtClean="0"/>
          </a:p>
        </p:txBody>
      </p:sp>
      <p:sp>
        <p:nvSpPr>
          <p:cNvPr id="4" name="Segnaposto numero diapositiva 3"/>
          <p:cNvSpPr>
            <a:spLocks noGrp="1"/>
          </p:cNvSpPr>
          <p:nvPr>
            <p:ph type="sldNum" sz="quarter" idx="12"/>
          </p:nvPr>
        </p:nvSpPr>
        <p:spPr/>
        <p:txBody>
          <a:bodyPr/>
          <a:lstStyle/>
          <a:p>
            <a:fld id="{629637A9-119A-49DA-BD12-AAC58B377D80}" type="slidenum">
              <a:rPr lang="en-US" smtClean="0"/>
              <a:t>45</a:t>
            </a:fld>
            <a:endParaRPr lang="en-US" dirty="0"/>
          </a:p>
        </p:txBody>
      </p:sp>
    </p:spTree>
    <p:extLst>
      <p:ext uri="{BB962C8B-B14F-4D97-AF65-F5344CB8AC3E}">
        <p14:creationId xmlns:p14="http://schemas.microsoft.com/office/powerpoint/2010/main" val="21530419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chemeClr val="accent1">
                    <a:lumMod val="75000"/>
                  </a:schemeClr>
                </a:solidFill>
              </a:rPr>
              <a:t>Artt. 21 E 22</a:t>
            </a:r>
            <a:br>
              <a:rPr lang="it-IT" b="1" dirty="0" smtClean="0">
                <a:solidFill>
                  <a:schemeClr val="accent1">
                    <a:lumMod val="75000"/>
                  </a:schemeClr>
                </a:solidFill>
              </a:rPr>
            </a:br>
            <a:r>
              <a:rPr lang="it-IT" b="1" dirty="0" smtClean="0">
                <a:solidFill>
                  <a:schemeClr val="accent1">
                    <a:lumMod val="75000"/>
                  </a:schemeClr>
                </a:solidFill>
              </a:rPr>
              <a:t>CAUSALI DI INTERVENTO CIGS E DURATA</a:t>
            </a:r>
            <a:endParaRPr lang="it-IT" b="1" dirty="0">
              <a:solidFill>
                <a:schemeClr val="accent1">
                  <a:lumMod val="75000"/>
                </a:schemeClr>
              </a:solidFill>
            </a:endParaRPr>
          </a:p>
        </p:txBody>
      </p:sp>
      <p:sp>
        <p:nvSpPr>
          <p:cNvPr id="3" name="Segnaposto contenuto 2"/>
          <p:cNvSpPr>
            <a:spLocks noGrp="1"/>
          </p:cNvSpPr>
          <p:nvPr>
            <p:ph idx="1"/>
          </p:nvPr>
        </p:nvSpPr>
        <p:spPr/>
        <p:txBody>
          <a:bodyPr anchor="ctr">
            <a:normAutofit/>
          </a:bodyPr>
          <a:lstStyle/>
          <a:p>
            <a:pPr marL="0" indent="0" algn="just">
              <a:buNone/>
            </a:pPr>
            <a:r>
              <a:rPr lang="it-IT" sz="2800" dirty="0" smtClean="0">
                <a:solidFill>
                  <a:schemeClr val="accent1">
                    <a:lumMod val="75000"/>
                  </a:schemeClr>
                </a:solidFill>
              </a:rPr>
              <a:t>Abrogata la causale </a:t>
            </a:r>
            <a:r>
              <a:rPr lang="it-IT" sz="2800" b="1" dirty="0" smtClean="0">
                <a:solidFill>
                  <a:schemeClr val="accent1">
                    <a:lumMod val="75000"/>
                  </a:schemeClr>
                </a:solidFill>
              </a:rPr>
              <a:t>Procedure concorsuali </a:t>
            </a:r>
            <a:r>
              <a:rPr lang="it-IT" sz="2800" dirty="0" smtClean="0">
                <a:solidFill>
                  <a:schemeClr val="accent1">
                    <a:lumMod val="75000"/>
                  </a:schemeClr>
                </a:solidFill>
              </a:rPr>
              <a:t>dal 1.01.2016.</a:t>
            </a:r>
          </a:p>
          <a:p>
            <a:pPr marL="0" indent="0" algn="just">
              <a:buNone/>
            </a:pPr>
            <a:r>
              <a:rPr lang="it-IT" sz="2800" dirty="0" smtClean="0"/>
              <a:t>Pertanto, a decorrere da quella data, nel caso in cui l’impresa sia sottoposta a procedura concorsuale, ove sussistano i presupposti, la fattispecie potrà rientrare nell’ambito delle altre causale previste dal decreto</a:t>
            </a:r>
          </a:p>
          <a:p>
            <a:pPr>
              <a:buFont typeface="Wingdings" panose="05000000000000000000" pitchFamily="2" charset="2"/>
              <a:buChar char="§"/>
            </a:pPr>
            <a:endParaRPr lang="it-IT" dirty="0" smtClean="0"/>
          </a:p>
        </p:txBody>
      </p:sp>
      <p:sp>
        <p:nvSpPr>
          <p:cNvPr id="4" name="Segnaposto numero diapositiva 3"/>
          <p:cNvSpPr>
            <a:spLocks noGrp="1"/>
          </p:cNvSpPr>
          <p:nvPr>
            <p:ph type="sldNum" sz="quarter" idx="12"/>
          </p:nvPr>
        </p:nvSpPr>
        <p:spPr/>
        <p:txBody>
          <a:bodyPr/>
          <a:lstStyle/>
          <a:p>
            <a:fld id="{629637A9-119A-49DA-BD12-AAC58B377D80}" type="slidenum">
              <a:rPr lang="en-US" smtClean="0"/>
              <a:t>46</a:t>
            </a:fld>
            <a:endParaRPr lang="en-US" dirty="0"/>
          </a:p>
        </p:txBody>
      </p:sp>
    </p:spTree>
    <p:extLst>
      <p:ext uri="{BB962C8B-B14F-4D97-AF65-F5344CB8AC3E}">
        <p14:creationId xmlns:p14="http://schemas.microsoft.com/office/powerpoint/2010/main" val="18240047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1">
                    <a:lumMod val="75000"/>
                  </a:schemeClr>
                </a:solidFill>
              </a:rPr>
              <a:t>PROCEDIMENTO AMMINISTRATIVO</a:t>
            </a:r>
            <a:endParaRPr lang="it-IT" b="1" dirty="0">
              <a:solidFill>
                <a:schemeClr val="accent1">
                  <a:lumMod val="75000"/>
                </a:schemeClr>
              </a:solidFill>
            </a:endParaRPr>
          </a:p>
        </p:txBody>
      </p:sp>
      <p:sp>
        <p:nvSpPr>
          <p:cNvPr id="3" name="Segnaposto contenuto 2"/>
          <p:cNvSpPr>
            <a:spLocks noGrp="1"/>
          </p:cNvSpPr>
          <p:nvPr>
            <p:ph idx="1"/>
          </p:nvPr>
        </p:nvSpPr>
        <p:spPr/>
        <p:txBody>
          <a:bodyPr anchor="ctr">
            <a:normAutofit/>
          </a:bodyPr>
          <a:lstStyle/>
          <a:p>
            <a:pPr marL="457200" indent="-457200">
              <a:buFont typeface="+mj-lt"/>
              <a:buAutoNum type="alphaUcPeriod"/>
            </a:pPr>
            <a:r>
              <a:rPr lang="it-IT" u="sng" dirty="0" smtClean="0"/>
              <a:t>CONSULTAZIONE SINDACALE con la procedura di cui all’art. 24 comma 1 e 2 L. 223/1991</a:t>
            </a:r>
          </a:p>
          <a:p>
            <a:pPr marL="449263" indent="0" algn="just">
              <a:buNone/>
            </a:pPr>
            <a:r>
              <a:rPr lang="it-IT" dirty="0" smtClean="0"/>
              <a:t>Oggetto dell’esame: (i) il programma che l’impresa intende attuare; (ii) durata e numero dei lavoratori interessati; (iii) ragioni che non consentono di attuare forme alternative di riduzione d’orario; (iv) misure previste per l’eventuale gestione di eccedenze del personale; (v) criteri di scelta dei lavoratori; (vi) criteri di rotazione o mancato ricorso alla rotazione (entro 60 gg con decreto verrò stabilito l’incremento della contribuzione addizionale per mancato rispetto della rotazione).</a:t>
            </a:r>
          </a:p>
          <a:p>
            <a:pPr marL="449263" indent="0" algn="just">
              <a:buNone/>
            </a:pPr>
            <a:r>
              <a:rPr lang="it-IT" dirty="0" smtClean="0"/>
              <a:t>Salvo il caso di imprese edili ed affini, le parti devono dichiarare nell’esame congiunto la non percorribilità della causale dei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629637A9-119A-49DA-BD12-AAC58B377D80}" type="slidenum">
              <a:rPr lang="en-US" smtClean="0"/>
              <a:t>47</a:t>
            </a:fld>
            <a:endParaRPr lang="en-US" dirty="0"/>
          </a:p>
        </p:txBody>
      </p:sp>
    </p:spTree>
    <p:extLst>
      <p:ext uri="{BB962C8B-B14F-4D97-AF65-F5344CB8AC3E}">
        <p14:creationId xmlns:p14="http://schemas.microsoft.com/office/powerpoint/2010/main" val="2021954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1">
                    <a:lumMod val="75000"/>
                  </a:schemeClr>
                </a:solidFill>
              </a:rPr>
              <a:t>PROCEDIMENTO AMMINISTRATIVO</a:t>
            </a:r>
            <a:endParaRPr lang="it-IT" b="1" dirty="0">
              <a:solidFill>
                <a:schemeClr val="accent1">
                  <a:lumMod val="75000"/>
                </a:schemeClr>
              </a:solidFill>
            </a:endParaRPr>
          </a:p>
        </p:txBody>
      </p:sp>
      <p:sp>
        <p:nvSpPr>
          <p:cNvPr id="3" name="Segnaposto contenuto 2"/>
          <p:cNvSpPr>
            <a:spLocks noGrp="1"/>
          </p:cNvSpPr>
          <p:nvPr>
            <p:ph idx="1"/>
          </p:nvPr>
        </p:nvSpPr>
        <p:spPr/>
        <p:txBody>
          <a:bodyPr anchor="ctr">
            <a:normAutofit fontScale="77500" lnSpcReduction="20000"/>
          </a:bodyPr>
          <a:lstStyle/>
          <a:p>
            <a:pPr marL="457200" indent="-457200">
              <a:buFont typeface="+mj-lt"/>
              <a:buAutoNum type="alphaUcPeriod" startAt="2"/>
            </a:pPr>
            <a:r>
              <a:rPr lang="it-IT" u="sng" dirty="0"/>
              <a:t>PROCEDURA AMMINISTRATIVA</a:t>
            </a:r>
          </a:p>
          <a:p>
            <a:pPr marL="792163" indent="-342900" algn="just">
              <a:buFont typeface="Wingdings" panose="05000000000000000000" pitchFamily="2" charset="2"/>
              <a:buChar char="q"/>
            </a:pPr>
            <a:r>
              <a:rPr lang="it-IT" dirty="0"/>
              <a:t>PRESENTAZIONE </a:t>
            </a:r>
            <a:r>
              <a:rPr lang="it-IT" dirty="0" smtClean="0"/>
              <a:t>ISTANZA</a:t>
            </a:r>
          </a:p>
          <a:p>
            <a:pPr marL="449263" indent="0" algn="just">
              <a:buNone/>
            </a:pPr>
            <a:r>
              <a:rPr lang="it-IT" dirty="0" smtClean="0"/>
              <a:t>La domanda deve essere presentata con modalità telematica </a:t>
            </a:r>
            <a:r>
              <a:rPr lang="it-IT" dirty="0" smtClean="0">
                <a:solidFill>
                  <a:schemeClr val="accent1">
                    <a:lumMod val="75000"/>
                  </a:schemeClr>
                </a:solidFill>
              </a:rPr>
              <a:t>entro 7 giorni dalla data di conclusione della procedura di consultazione sindacale o dalla data di stipula dell’accordo </a:t>
            </a:r>
            <a:r>
              <a:rPr lang="it-IT" dirty="0" smtClean="0"/>
              <a:t>collettivo aziendale e deve essere corredata dall’elenco nominativo dei lavoratori interessati dalle sospensioni o riduzioni d’orario.</a:t>
            </a:r>
          </a:p>
          <a:p>
            <a:pPr marL="449263" indent="0" algn="just">
              <a:buNone/>
            </a:pPr>
            <a:r>
              <a:rPr lang="it-IT" dirty="0" smtClean="0"/>
              <a:t>La sospensione o la riduzione dell’orario </a:t>
            </a:r>
            <a:r>
              <a:rPr lang="it-IT" dirty="0" smtClean="0">
                <a:solidFill>
                  <a:schemeClr val="accent1">
                    <a:lumMod val="75000"/>
                  </a:schemeClr>
                </a:solidFill>
              </a:rPr>
              <a:t>decorrono non prima del trentesimo giorno successivo alla data di presentazione dell’istanza (per i trattamenti richiesti dal 1.11.2015)</a:t>
            </a:r>
          </a:p>
          <a:p>
            <a:pPr marL="449263" indent="0" algn="just">
              <a:buNone/>
            </a:pPr>
            <a:r>
              <a:rPr lang="it-IT" dirty="0" smtClean="0"/>
              <a:t>In caso di presentazione tardiva dell’istanza (oltre i 7 giorni) il trattamento decorre dal trentesimo giorno successivo alla data di presentazione della domanda medesima.</a:t>
            </a:r>
            <a:endParaRPr lang="it-IT" dirty="0"/>
          </a:p>
          <a:p>
            <a:pPr marL="792163" indent="-342900" algn="just">
              <a:buFont typeface="Wingdings" panose="05000000000000000000" pitchFamily="2" charset="2"/>
              <a:buChar char="q"/>
            </a:pPr>
            <a:r>
              <a:rPr lang="it-IT" dirty="0"/>
              <a:t>ISTRUTTORIA </a:t>
            </a:r>
            <a:r>
              <a:rPr lang="it-IT" dirty="0" smtClean="0"/>
              <a:t>AMMINISTRATIVA</a:t>
            </a:r>
          </a:p>
          <a:p>
            <a:pPr marL="449263" indent="0" algn="just">
              <a:buNone/>
            </a:pPr>
            <a:r>
              <a:rPr lang="it-IT" dirty="0" smtClean="0"/>
              <a:t>La concessione del trattamento avviene con decreto direttoriale del Ministero del Lavoro adottato </a:t>
            </a:r>
            <a:r>
              <a:rPr lang="it-IT" dirty="0" smtClean="0">
                <a:solidFill>
                  <a:schemeClr val="accent1">
                    <a:lumMod val="75000"/>
                  </a:schemeClr>
                </a:solidFill>
              </a:rPr>
              <a:t>entro 90 giorni </a:t>
            </a:r>
            <a:r>
              <a:rPr lang="it-IT" dirty="0" smtClean="0"/>
              <a:t>dalla domanda, fatte salve eventuali sospensioni istruttorie.</a:t>
            </a:r>
          </a:p>
          <a:p>
            <a:pPr marL="792163" indent="-342900" algn="just">
              <a:buFont typeface="Wingdings" panose="05000000000000000000" pitchFamily="2" charset="2"/>
              <a:buChar char="q"/>
            </a:pPr>
            <a:r>
              <a:rPr lang="it-IT" dirty="0" smtClean="0"/>
              <a:t>VERIFICA ISPETTIVA</a:t>
            </a:r>
          </a:p>
          <a:p>
            <a:pPr marL="449263" indent="0" algn="just">
              <a:buNone/>
            </a:pPr>
            <a:r>
              <a:rPr lang="it-IT" dirty="0" smtClean="0"/>
              <a:t>Le DTL territorialmente competenti procedono a verifiche nei tre mesi antecedenti la conclusione dell’intervento</a:t>
            </a:r>
            <a:endParaRPr lang="it-IT" dirty="0"/>
          </a:p>
        </p:txBody>
      </p:sp>
      <p:sp>
        <p:nvSpPr>
          <p:cNvPr id="4" name="Segnaposto numero diapositiva 3"/>
          <p:cNvSpPr>
            <a:spLocks noGrp="1"/>
          </p:cNvSpPr>
          <p:nvPr>
            <p:ph type="sldNum" sz="quarter" idx="12"/>
          </p:nvPr>
        </p:nvSpPr>
        <p:spPr/>
        <p:txBody>
          <a:bodyPr/>
          <a:lstStyle/>
          <a:p>
            <a:fld id="{629637A9-119A-49DA-BD12-AAC58B377D80}" type="slidenum">
              <a:rPr lang="en-US" smtClean="0"/>
              <a:t>48</a:t>
            </a:fld>
            <a:endParaRPr lang="en-US" dirty="0"/>
          </a:p>
        </p:txBody>
      </p:sp>
    </p:spTree>
    <p:extLst>
      <p:ext uri="{BB962C8B-B14F-4D97-AF65-F5344CB8AC3E}">
        <p14:creationId xmlns:p14="http://schemas.microsoft.com/office/powerpoint/2010/main" val="18600266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marL="449263" lvl="1" algn="ctr"/>
            <a:r>
              <a:rPr lang="it-IT" sz="4400" b="1" dirty="0" smtClean="0">
                <a:solidFill>
                  <a:schemeClr val="accent1">
                    <a:lumMod val="75000"/>
                  </a:schemeClr>
                </a:solidFill>
                <a:latin typeface="+mj-lt"/>
              </a:rPr>
              <a:t>Artt. 3 e 7</a:t>
            </a:r>
            <a:br>
              <a:rPr lang="it-IT" sz="4400" b="1" dirty="0" smtClean="0">
                <a:solidFill>
                  <a:schemeClr val="accent1">
                    <a:lumMod val="75000"/>
                  </a:schemeClr>
                </a:solidFill>
                <a:latin typeface="+mj-lt"/>
              </a:rPr>
            </a:br>
            <a:r>
              <a:rPr lang="it-IT" sz="4400" b="1" dirty="0" smtClean="0">
                <a:solidFill>
                  <a:schemeClr val="accent1">
                    <a:lumMod val="75000"/>
                  </a:schemeClr>
                </a:solidFill>
                <a:latin typeface="+mj-lt"/>
              </a:rPr>
              <a:t>TRATTAMENTO CIGO E CIGS</a:t>
            </a:r>
          </a:p>
        </p:txBody>
      </p:sp>
      <p:sp>
        <p:nvSpPr>
          <p:cNvPr id="3" name="Segnaposto contenuto 2"/>
          <p:cNvSpPr>
            <a:spLocks noGrp="1"/>
          </p:cNvSpPr>
          <p:nvPr>
            <p:ph idx="1"/>
          </p:nvPr>
        </p:nvSpPr>
        <p:spPr/>
        <p:txBody>
          <a:bodyPr anchor="t">
            <a:normAutofit fontScale="47500" lnSpcReduction="20000"/>
          </a:bodyPr>
          <a:lstStyle/>
          <a:p>
            <a:pPr marL="271463" lvl="1" indent="-271463">
              <a:buFont typeface="Wingdings" panose="05000000000000000000" pitchFamily="2" charset="2"/>
              <a:buChar char="§"/>
            </a:pPr>
            <a:r>
              <a:rPr lang="it-IT" sz="3400" dirty="0" smtClean="0"/>
              <a:t>Il trattamento di integrazione salariale ammonta all’80% della retribuzione globale che sarebbe spettata al lavoratore per le ore di lavoro non prestate, comprese fra le ore zero e il limite dell’orario contrattuale. Il trattamento si calcola tenendo conto dell’orario di ciascuna settimana indipendentemente dal periodo di paga.</a:t>
            </a:r>
          </a:p>
          <a:p>
            <a:pPr marL="271463" lvl="1" indent="-271463">
              <a:buFont typeface="Wingdings" panose="05000000000000000000" pitchFamily="2" charset="2"/>
              <a:buChar char="§"/>
            </a:pPr>
            <a:r>
              <a:rPr lang="it-IT" sz="3400" dirty="0" smtClean="0"/>
              <a:t>L'importo </a:t>
            </a:r>
            <a:r>
              <a:rPr lang="it-IT" sz="3400" dirty="0"/>
              <a:t>del trattamento di cui al comma 1 è soggetto alle disposizioni di cui all'articolo 26 della legge 28 febbraio 1986, n. 41, e non può superare per l'anno 2015 gli importi massimi mensili seguenti, comunque rapportati alle ore di integrazione salariale autorizzate e per un massimo di dodici mensilità, comprensive dei ratei di mensilità aggiuntive</a:t>
            </a:r>
            <a:r>
              <a:rPr lang="it-IT" sz="3400" dirty="0" smtClean="0"/>
              <a:t>:</a:t>
            </a:r>
            <a:endParaRPr lang="it-IT" sz="3400" dirty="0"/>
          </a:p>
          <a:p>
            <a:pPr marL="271463" indent="-271463"/>
            <a:r>
              <a:rPr lang="it-IT" sz="3400" dirty="0"/>
              <a:t>a)  euro 971,71 quando la retribuzione mensile di riferimento per il calcolo del trattamento, comprensiva dei ratei di mensilità aggiuntive, è pari o inferiore a euro 2.102,24; </a:t>
            </a:r>
          </a:p>
          <a:p>
            <a:pPr marL="271463" indent="-271463"/>
            <a:r>
              <a:rPr lang="it-IT" sz="3400" dirty="0"/>
              <a:t>b)  euro 1.167,91 quando la retribuzione mensile di riferimento per il calcolo del trattamento, comprensiva dei ratei di mensilità aggiuntive, è superiore a euro </a:t>
            </a:r>
            <a:r>
              <a:rPr lang="it-IT" sz="3400" dirty="0" smtClean="0"/>
              <a:t>2.102,24.</a:t>
            </a:r>
          </a:p>
          <a:p>
            <a:pPr marL="271463" indent="-271463">
              <a:buFont typeface="Wingdings" panose="05000000000000000000" pitchFamily="2" charset="2"/>
              <a:buChar char="§"/>
            </a:pPr>
            <a:r>
              <a:rPr lang="it-IT" sz="3400" dirty="0" smtClean="0"/>
              <a:t>Con </a:t>
            </a:r>
            <a:r>
              <a:rPr lang="it-IT" sz="3400" dirty="0"/>
              <a:t>effetto dal 1° gennaio di ciascun anno, a decorrere dall'anno 2016, gli importi del trattamento di cui alle lettere a) e b) del comma 5, nonché la retribuzione mensile di riferimento di cui alle medesime lettere, sono aumentati nella misura del 100 per cento dell'aumento derivante dalla variazione annuale dell'indice ISTAT dei prezzi al consumo per le famiglie degli operai e </a:t>
            </a:r>
            <a:r>
              <a:rPr lang="it-IT" sz="3400" dirty="0" smtClean="0"/>
              <a:t>impiegati.</a:t>
            </a:r>
          </a:p>
          <a:p>
            <a:pPr marL="271463" indent="-271463">
              <a:buFont typeface="Wingdings" panose="05000000000000000000" pitchFamily="2" charset="2"/>
              <a:buChar char="§"/>
            </a:pPr>
            <a:r>
              <a:rPr lang="it-IT" sz="3400" dirty="0" smtClean="0"/>
              <a:t>Gli </a:t>
            </a:r>
            <a:r>
              <a:rPr lang="it-IT" sz="3400" dirty="0"/>
              <a:t>importi massimi </a:t>
            </a:r>
            <a:r>
              <a:rPr lang="it-IT" sz="3400" dirty="0" smtClean="0"/>
              <a:t>devono </a:t>
            </a:r>
            <a:r>
              <a:rPr lang="it-IT" sz="3400" dirty="0"/>
              <a:t>essere incrementati, in relazione a quanto disposto dall'articolo 2, comma 17, della legge 28 dicembre 1995, n. 549, nella misura ulteriore del 20 per cento per i trattamenti di integrazione salariale concessi in favore delle imprese del settore edile e lapideo per intemperie stagionali.</a:t>
            </a:r>
          </a:p>
          <a:p>
            <a:pPr marL="271463" lvl="1" indent="-271463" algn="just">
              <a:buFont typeface="Wingdings" panose="05000000000000000000" pitchFamily="2" charset="2"/>
              <a:buChar char="§"/>
            </a:pPr>
            <a:endParaRPr lang="it-IT" sz="1700" dirty="0"/>
          </a:p>
        </p:txBody>
      </p:sp>
      <p:sp>
        <p:nvSpPr>
          <p:cNvPr id="4" name="Segnaposto numero diapositiva 3"/>
          <p:cNvSpPr>
            <a:spLocks noGrp="1"/>
          </p:cNvSpPr>
          <p:nvPr>
            <p:ph type="sldNum" sz="quarter" idx="12"/>
          </p:nvPr>
        </p:nvSpPr>
        <p:spPr/>
        <p:txBody>
          <a:bodyPr/>
          <a:lstStyle/>
          <a:p>
            <a:fld id="{629637A9-119A-49DA-BD12-AAC58B377D80}" type="slidenum">
              <a:rPr lang="en-US" smtClean="0"/>
              <a:t>49</a:t>
            </a:fld>
            <a:endParaRPr lang="en-US" dirty="0"/>
          </a:p>
        </p:txBody>
      </p:sp>
    </p:spTree>
    <p:extLst>
      <p:ext uri="{BB962C8B-B14F-4D97-AF65-F5344CB8AC3E}">
        <p14:creationId xmlns:p14="http://schemas.microsoft.com/office/powerpoint/2010/main" val="1903369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smtClean="0">
                <a:solidFill>
                  <a:schemeClr val="accent1">
                    <a:lumMod val="75000"/>
                  </a:schemeClr>
                </a:solidFill>
              </a:rPr>
              <a:t>IL CONTROLLO </a:t>
            </a:r>
            <a:br>
              <a:rPr lang="it-IT" b="1" dirty="0" smtClean="0">
                <a:solidFill>
                  <a:schemeClr val="accent1">
                    <a:lumMod val="75000"/>
                  </a:schemeClr>
                </a:solidFill>
              </a:rPr>
            </a:br>
            <a:r>
              <a:rPr lang="it-IT" b="1" dirty="0" smtClean="0">
                <a:solidFill>
                  <a:schemeClr val="accent1">
                    <a:lumMod val="75000"/>
                  </a:schemeClr>
                </a:solidFill>
              </a:rPr>
              <a:t>DELL’ATTIVITA’ DEI LAVORATORI</a:t>
            </a:r>
            <a:endParaRPr lang="it-IT" b="1" dirty="0">
              <a:solidFill>
                <a:schemeClr val="accent1">
                  <a:lumMod val="75000"/>
                </a:schemeClr>
              </a:solidFill>
            </a:endParaRPr>
          </a:p>
        </p:txBody>
      </p:sp>
      <p:sp>
        <p:nvSpPr>
          <p:cNvPr id="4" name="Segnaposto testo 3"/>
          <p:cNvSpPr>
            <a:spLocks noGrp="1"/>
          </p:cNvSpPr>
          <p:nvPr>
            <p:ph type="body" idx="1"/>
          </p:nvPr>
        </p:nvSpPr>
        <p:spPr/>
        <p:txBody>
          <a:bodyPr/>
          <a:lstStyle/>
          <a:p>
            <a:pPr algn="ctr"/>
            <a:r>
              <a:rPr lang="it-IT" sz="2400" dirty="0" smtClean="0">
                <a:solidFill>
                  <a:schemeClr val="accent1">
                    <a:lumMod val="75000"/>
                  </a:schemeClr>
                </a:solidFill>
              </a:rPr>
              <a:t>Art. 4 legge n. 300/1970</a:t>
            </a:r>
            <a:r>
              <a:rPr lang="it-IT" dirty="0" smtClean="0"/>
              <a:t>	</a:t>
            </a:r>
            <a:endParaRPr lang="it-IT" dirty="0"/>
          </a:p>
        </p:txBody>
      </p:sp>
      <p:sp>
        <p:nvSpPr>
          <p:cNvPr id="5" name="Segnaposto contenuto 4"/>
          <p:cNvSpPr>
            <a:spLocks noGrp="1"/>
          </p:cNvSpPr>
          <p:nvPr>
            <p:ph sz="half" idx="2"/>
          </p:nvPr>
        </p:nvSpPr>
        <p:spPr/>
        <p:txBody>
          <a:bodyPr>
            <a:normAutofit fontScale="92500" lnSpcReduction="20000"/>
          </a:bodyPr>
          <a:lstStyle/>
          <a:p>
            <a:pPr algn="just"/>
            <a:r>
              <a:rPr lang="it-IT" u="sng" dirty="0"/>
              <a:t>È vietato l'uso</a:t>
            </a:r>
            <a:r>
              <a:rPr lang="it-IT" dirty="0"/>
              <a:t> di impianti audiovisivi e di altre apparecchiature per finalità di controllo a distanza dell'attività dei lavoratori</a:t>
            </a:r>
            <a:r>
              <a:rPr lang="it-IT" dirty="0" smtClean="0"/>
              <a:t>.</a:t>
            </a:r>
          </a:p>
          <a:p>
            <a:pPr algn="just"/>
            <a:r>
              <a:rPr lang="it-IT" dirty="0" smtClean="0"/>
              <a:t>Gli </a:t>
            </a:r>
            <a:r>
              <a:rPr lang="it-IT" dirty="0"/>
              <a:t>impianti e le apparecchiature di controllo che siano richiesti da </a:t>
            </a:r>
            <a:r>
              <a:rPr lang="it-IT" u="sng" dirty="0"/>
              <a:t>esigenze organizzative e produttive ovvero dalla sicurezza del lavoro</a:t>
            </a:r>
            <a:r>
              <a:rPr lang="it-IT" dirty="0"/>
              <a:t>, ma dai quali derivi </a:t>
            </a:r>
            <a:r>
              <a:rPr lang="it-IT" u="sng" dirty="0"/>
              <a:t>anche la possibilità di controllo a distanza</a:t>
            </a:r>
            <a:r>
              <a:rPr lang="it-IT" dirty="0"/>
              <a:t> dell'attività dei lavoratori, possono essere installati soltanto previo </a:t>
            </a:r>
            <a:r>
              <a:rPr lang="it-IT" u="sng" dirty="0"/>
              <a:t>accordo con le rappresentanze sindacali aziendali</a:t>
            </a:r>
            <a:r>
              <a:rPr lang="it-IT" dirty="0"/>
              <a:t>, oppure, in mancanza di queste, con la commissione interna. In difetto di accordo, su istanza del datore di lavoro, </a:t>
            </a:r>
            <a:r>
              <a:rPr lang="it-IT" u="sng" dirty="0"/>
              <a:t>provvede l'Ispettorato del lavoro</a:t>
            </a:r>
            <a:r>
              <a:rPr lang="it-IT" dirty="0"/>
              <a:t>, dettando, ove occorra, le modalità per l'uso di tali impianti.</a:t>
            </a:r>
          </a:p>
        </p:txBody>
      </p:sp>
      <p:sp>
        <p:nvSpPr>
          <p:cNvPr id="6" name="Segnaposto testo 5"/>
          <p:cNvSpPr>
            <a:spLocks noGrp="1"/>
          </p:cNvSpPr>
          <p:nvPr>
            <p:ph type="body" sz="quarter" idx="3"/>
          </p:nvPr>
        </p:nvSpPr>
        <p:spPr/>
        <p:txBody>
          <a:bodyPr>
            <a:normAutofit fontScale="85000" lnSpcReduction="20000"/>
          </a:bodyPr>
          <a:lstStyle/>
          <a:p>
            <a:pPr algn="ctr"/>
            <a:r>
              <a:rPr lang="it-IT" sz="2400" dirty="0">
                <a:solidFill>
                  <a:schemeClr val="accent1">
                    <a:lumMod val="75000"/>
                  </a:schemeClr>
                </a:solidFill>
              </a:rPr>
              <a:t>Art. 4 legge n. </a:t>
            </a:r>
            <a:r>
              <a:rPr lang="it-IT" sz="2400" dirty="0" smtClean="0">
                <a:solidFill>
                  <a:schemeClr val="accent1">
                    <a:lumMod val="75000"/>
                  </a:schemeClr>
                </a:solidFill>
              </a:rPr>
              <a:t>300/1970</a:t>
            </a:r>
          </a:p>
          <a:p>
            <a:pPr algn="ctr"/>
            <a:r>
              <a:rPr lang="it-IT" sz="2400" dirty="0" smtClean="0">
                <a:solidFill>
                  <a:schemeClr val="accent1">
                    <a:lumMod val="75000"/>
                  </a:schemeClr>
                </a:solidFill>
              </a:rPr>
              <a:t>COME MODIFICATO DAL D.LGS 151/2015</a:t>
            </a:r>
            <a:endParaRPr lang="it-IT" sz="2400" dirty="0">
              <a:solidFill>
                <a:schemeClr val="accent1">
                  <a:lumMod val="75000"/>
                </a:schemeClr>
              </a:solidFill>
            </a:endParaRPr>
          </a:p>
        </p:txBody>
      </p:sp>
      <p:sp>
        <p:nvSpPr>
          <p:cNvPr id="7" name="Segnaposto contenuto 6"/>
          <p:cNvSpPr>
            <a:spLocks noGrp="1"/>
          </p:cNvSpPr>
          <p:nvPr>
            <p:ph sz="quarter" idx="4"/>
          </p:nvPr>
        </p:nvSpPr>
        <p:spPr/>
        <p:txBody>
          <a:bodyPr anchor="t">
            <a:normAutofit/>
          </a:bodyPr>
          <a:lstStyle/>
          <a:p>
            <a:pPr algn="just"/>
            <a:r>
              <a:rPr lang="it-IT" dirty="0"/>
              <a:t>Gli impianti audiovisivi e gli altri strumenti dai quali derivi </a:t>
            </a:r>
            <a:r>
              <a:rPr lang="it-IT" u="sng" dirty="0"/>
              <a:t>anche la possibilità di controllo a distanza</a:t>
            </a:r>
            <a:r>
              <a:rPr lang="it-IT" dirty="0"/>
              <a:t> dell'attività dei lavoratori possono essere impiegati esclusivamente per </a:t>
            </a:r>
            <a:r>
              <a:rPr lang="it-IT" u="sng" dirty="0"/>
              <a:t>esigenze organizzative e produttive, per la sicurezza del lavoro e per la tutela del patrimonio </a:t>
            </a:r>
            <a:r>
              <a:rPr lang="it-IT" u="sng" dirty="0" smtClean="0"/>
              <a:t>aziendale</a:t>
            </a:r>
            <a:endParaRPr lang="it-IT" dirty="0"/>
          </a:p>
        </p:txBody>
      </p:sp>
      <p:sp>
        <p:nvSpPr>
          <p:cNvPr id="8" name="Segnaposto numero diapositiva 7"/>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36311866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marL="449263" lvl="1" algn="ctr"/>
            <a:r>
              <a:rPr lang="it-IT" sz="4400" b="1" dirty="0" smtClean="0">
                <a:solidFill>
                  <a:schemeClr val="accent1">
                    <a:lumMod val="75000"/>
                  </a:schemeClr>
                </a:solidFill>
                <a:latin typeface="+mj-lt"/>
              </a:rPr>
              <a:t>Artt. 3 e 7</a:t>
            </a:r>
            <a:br>
              <a:rPr lang="it-IT" sz="4400" b="1" dirty="0" smtClean="0">
                <a:solidFill>
                  <a:schemeClr val="accent1">
                    <a:lumMod val="75000"/>
                  </a:schemeClr>
                </a:solidFill>
                <a:latin typeface="+mj-lt"/>
              </a:rPr>
            </a:br>
            <a:r>
              <a:rPr lang="it-IT" sz="4400" b="1" dirty="0" smtClean="0">
                <a:solidFill>
                  <a:schemeClr val="accent1">
                    <a:lumMod val="75000"/>
                  </a:schemeClr>
                </a:solidFill>
                <a:latin typeface="+mj-lt"/>
              </a:rPr>
              <a:t>TRATTAMENTO CIGO E CIGS</a:t>
            </a:r>
          </a:p>
        </p:txBody>
      </p:sp>
      <p:sp>
        <p:nvSpPr>
          <p:cNvPr id="3" name="Segnaposto contenuto 2"/>
          <p:cNvSpPr>
            <a:spLocks noGrp="1"/>
          </p:cNvSpPr>
          <p:nvPr>
            <p:ph idx="1"/>
          </p:nvPr>
        </p:nvSpPr>
        <p:spPr/>
        <p:txBody>
          <a:bodyPr anchor="t">
            <a:noAutofit/>
          </a:bodyPr>
          <a:lstStyle/>
          <a:p>
            <a:pPr marL="355600" indent="-261938">
              <a:buFont typeface="Wingdings" panose="05000000000000000000" pitchFamily="2" charset="2"/>
              <a:buChar char="§"/>
            </a:pPr>
            <a:r>
              <a:rPr lang="it-IT" sz="1400" dirty="0"/>
              <a:t>Il pagamento delle integrazioni salariali è effettuato dall'impresa ai dipendenti aventi diritto alla fine di ogni periodo di </a:t>
            </a:r>
            <a:r>
              <a:rPr lang="it-IT" sz="1400" dirty="0" smtClean="0"/>
              <a:t>paga.</a:t>
            </a:r>
          </a:p>
          <a:p>
            <a:pPr marL="355600" indent="-261938">
              <a:buFont typeface="Wingdings" panose="05000000000000000000" pitchFamily="2" charset="2"/>
              <a:buChar char="§"/>
            </a:pPr>
            <a:r>
              <a:rPr lang="it-IT" sz="1400" dirty="0" smtClean="0"/>
              <a:t>L'importo </a:t>
            </a:r>
            <a:r>
              <a:rPr lang="it-IT" sz="1400" dirty="0"/>
              <a:t>delle integrazioni è rimborsato dall'INPS all'impresa o conguagliato da questa secondo le norme per il conguaglio fra contributi dovuti e prestazioni </a:t>
            </a:r>
            <a:r>
              <a:rPr lang="it-IT" sz="1400" dirty="0" smtClean="0"/>
              <a:t>corrisposte.</a:t>
            </a:r>
          </a:p>
          <a:p>
            <a:pPr marL="355600" indent="-261938">
              <a:buFont typeface="Wingdings" panose="05000000000000000000" pitchFamily="2" charset="2"/>
              <a:buChar char="§"/>
            </a:pPr>
            <a:r>
              <a:rPr lang="it-IT" sz="1400" dirty="0" smtClean="0">
                <a:solidFill>
                  <a:schemeClr val="accent1">
                    <a:lumMod val="75000"/>
                  </a:schemeClr>
                </a:solidFill>
              </a:rPr>
              <a:t>Per </a:t>
            </a:r>
            <a:r>
              <a:rPr lang="it-IT" sz="1400" dirty="0">
                <a:solidFill>
                  <a:schemeClr val="accent1">
                    <a:lumMod val="75000"/>
                  </a:schemeClr>
                </a:solidFill>
              </a:rPr>
              <a:t>i trattamenti richiesti a decorrere dalla data di entrata in vigore del presente decreto o, se richiesti antecedentemente, non ancora conclusi entro tale data, il conguaglio o la richiesta di rimborso delle integrazioni corrisposte ai lavoratori devono essere effettuati, a pena di decadenza, entro sei mesi dalla fine del periodo di paga in corso alla scadenza del termine di durata della concessione o dalla data del provvedimento di concessione se successivo. Per i trattamenti conclusi prima della data di entrata in vigore del presente decreto, i sei mesi di cui al primo periodo decorrono da tale data</a:t>
            </a:r>
            <a:r>
              <a:rPr lang="it-IT" sz="1400" dirty="0" smtClean="0">
                <a:solidFill>
                  <a:schemeClr val="accent1">
                    <a:lumMod val="75000"/>
                  </a:schemeClr>
                </a:solidFill>
              </a:rPr>
              <a:t>.</a:t>
            </a:r>
          </a:p>
          <a:p>
            <a:pPr marL="355600" indent="-261938">
              <a:buFont typeface="Wingdings" panose="05000000000000000000" pitchFamily="2" charset="2"/>
              <a:buChar char="§"/>
            </a:pPr>
            <a:r>
              <a:rPr lang="it-IT" sz="1400" dirty="0" smtClean="0"/>
              <a:t>Nel </a:t>
            </a:r>
            <a:r>
              <a:rPr lang="it-IT" sz="1400" dirty="0"/>
              <a:t>caso delle integrazioni salariali ordinarie, la sede dell'INPS territorialmente competente può autorizzare il pagamento diretto, con il connesso assegno per il nucleo familiare, ove spettante, in presenza di serie e documentate difficoltà finanziarie dell'impresa, su espressa richiesta di questa</a:t>
            </a:r>
            <a:r>
              <a:rPr lang="it-IT" sz="1400" dirty="0" smtClean="0"/>
              <a:t>.</a:t>
            </a:r>
          </a:p>
          <a:p>
            <a:pPr marL="355600" indent="-261938">
              <a:buFont typeface="Wingdings" panose="05000000000000000000" pitchFamily="2" charset="2"/>
              <a:buChar char="§"/>
            </a:pPr>
            <a:r>
              <a:rPr lang="it-IT" sz="1400" dirty="0" smtClean="0"/>
              <a:t>Nel </a:t>
            </a:r>
            <a:r>
              <a:rPr lang="it-IT" sz="1400" dirty="0"/>
              <a:t>caso delle integrazioni salariali straordinarie, il Ministero del lavoro e delle politiche sociali può autorizzare, contestualmente al trattamento di integrazione salariale, il pagamento diretto da parte dell'INPS, con il connesso assegno per il nucleo familiare, ove spettante, in presenza di serie e documentate difficoltà finanziarie dell'impresa, fatta salva la successiva revoca nel caso in cui il servizio competente accerti l'assenza di difficoltà di ordine finanziario della stessa</a:t>
            </a:r>
            <a:r>
              <a:rPr lang="it-IT" sz="1400" dirty="0" smtClean="0"/>
              <a:t>.</a:t>
            </a:r>
            <a:endParaRPr lang="it-IT" sz="1400" dirty="0"/>
          </a:p>
        </p:txBody>
      </p:sp>
      <p:sp>
        <p:nvSpPr>
          <p:cNvPr id="4" name="Segnaposto numero diapositiva 3"/>
          <p:cNvSpPr>
            <a:spLocks noGrp="1"/>
          </p:cNvSpPr>
          <p:nvPr>
            <p:ph type="sldNum" sz="quarter" idx="12"/>
          </p:nvPr>
        </p:nvSpPr>
        <p:spPr/>
        <p:txBody>
          <a:bodyPr/>
          <a:lstStyle/>
          <a:p>
            <a:fld id="{629637A9-119A-49DA-BD12-AAC58B377D80}" type="slidenum">
              <a:rPr lang="en-US" smtClean="0"/>
              <a:t>50</a:t>
            </a:fld>
            <a:endParaRPr lang="en-US" dirty="0"/>
          </a:p>
        </p:txBody>
      </p:sp>
    </p:spTree>
    <p:extLst>
      <p:ext uri="{BB962C8B-B14F-4D97-AF65-F5344CB8AC3E}">
        <p14:creationId xmlns:p14="http://schemas.microsoft.com/office/powerpoint/2010/main" val="8200062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1">
                    <a:lumMod val="75000"/>
                  </a:schemeClr>
                </a:solidFill>
              </a:rPr>
              <a:t>CIGS E CIGO: LA CONTRIBUZIONE</a:t>
            </a:r>
            <a:endParaRPr lang="it-IT" b="1" dirty="0">
              <a:solidFill>
                <a:schemeClr val="accent1">
                  <a:lumMod val="75000"/>
                </a:schemeClr>
              </a:solidFill>
            </a:endParaRPr>
          </a:p>
        </p:txBody>
      </p:sp>
      <p:sp>
        <p:nvSpPr>
          <p:cNvPr id="3" name="Segnaposto contenuto 2"/>
          <p:cNvSpPr>
            <a:spLocks noGrp="1"/>
          </p:cNvSpPr>
          <p:nvPr>
            <p:ph idx="1"/>
          </p:nvPr>
        </p:nvSpPr>
        <p:spPr/>
        <p:txBody>
          <a:bodyPr/>
          <a:lstStyle/>
          <a:p>
            <a:pPr marL="457200" indent="-457200" algn="just">
              <a:buFont typeface="+mj-lt"/>
              <a:buAutoNum type="arabicPeriod"/>
            </a:pPr>
            <a:r>
              <a:rPr lang="it-IT" dirty="0" smtClean="0"/>
              <a:t>RIDOTTO IL CONTRIBUTO ORDINARIO PER CIGO</a:t>
            </a:r>
            <a:endParaRPr lang="it-IT" dirty="0"/>
          </a:p>
          <a:p>
            <a:pPr marL="449263" indent="0" algn="just">
              <a:buNone/>
            </a:pPr>
            <a:r>
              <a:rPr lang="it-IT" dirty="0" smtClean="0"/>
              <a:t>Il contributo è stato ridotto mediamente del 10%. Le aliquote variano in relazione alle dimensioni aziendali (aliquota maggiorata al superamento dei 50 dipendenti)</a:t>
            </a:r>
          </a:p>
          <a:p>
            <a:pPr marL="449263" indent="-449263" algn="just">
              <a:buNone/>
            </a:pPr>
            <a:endParaRPr lang="it-IT" dirty="0" smtClean="0"/>
          </a:p>
          <a:p>
            <a:pPr marL="457200" indent="-457200" algn="just">
              <a:buFont typeface="+mj-lt"/>
              <a:buAutoNum type="arabicPeriod" startAt="2"/>
            </a:pPr>
            <a:r>
              <a:rPr lang="it-IT" dirty="0" smtClean="0"/>
              <a:t>INALTERATO IL CONTRIBUTO ORDINARIO PER LA CIGS</a:t>
            </a:r>
          </a:p>
          <a:p>
            <a:pPr marL="449263" indent="0" algn="just">
              <a:buNone/>
            </a:pPr>
            <a:r>
              <a:rPr lang="it-IT" dirty="0" smtClean="0"/>
              <a:t>Confermato il contributo in misura pari allo 0,90% della retribuzione imponibile ai fini previdenziali dei lavoratori per i quali trova applicazione la disciplina delle integrazioni (0,60% a carico del datore e 0,30% a carico del lavoratore)</a:t>
            </a:r>
          </a:p>
          <a:p>
            <a:pPr marL="0" indent="0" algn="just">
              <a:buNone/>
            </a:pPr>
            <a:endParaRPr lang="it-IT" dirty="0"/>
          </a:p>
        </p:txBody>
      </p:sp>
      <p:sp>
        <p:nvSpPr>
          <p:cNvPr id="4" name="Segnaposto numero diapositiva 3"/>
          <p:cNvSpPr>
            <a:spLocks noGrp="1"/>
          </p:cNvSpPr>
          <p:nvPr>
            <p:ph type="sldNum" sz="quarter" idx="12"/>
          </p:nvPr>
        </p:nvSpPr>
        <p:spPr/>
        <p:txBody>
          <a:bodyPr/>
          <a:lstStyle/>
          <a:p>
            <a:fld id="{629637A9-119A-49DA-BD12-AAC58B377D80}" type="slidenum">
              <a:rPr lang="en-US" smtClean="0"/>
              <a:t>51</a:t>
            </a:fld>
            <a:endParaRPr lang="en-US" dirty="0"/>
          </a:p>
        </p:txBody>
      </p:sp>
    </p:spTree>
    <p:extLst>
      <p:ext uri="{BB962C8B-B14F-4D97-AF65-F5344CB8AC3E}">
        <p14:creationId xmlns:p14="http://schemas.microsoft.com/office/powerpoint/2010/main" val="35134583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1">
                    <a:lumMod val="75000"/>
                  </a:schemeClr>
                </a:solidFill>
              </a:rPr>
              <a:t>CIGS E CIGO: LA CONTRIBUZIONE</a:t>
            </a:r>
            <a:endParaRPr lang="it-IT" b="1" dirty="0">
              <a:solidFill>
                <a:schemeClr val="accent1">
                  <a:lumMod val="75000"/>
                </a:schemeClr>
              </a:solidFill>
            </a:endParaRPr>
          </a:p>
        </p:txBody>
      </p:sp>
      <p:sp>
        <p:nvSpPr>
          <p:cNvPr id="3" name="Segnaposto contenuto 2"/>
          <p:cNvSpPr>
            <a:spLocks noGrp="1"/>
          </p:cNvSpPr>
          <p:nvPr>
            <p:ph idx="1"/>
          </p:nvPr>
        </p:nvSpPr>
        <p:spPr/>
        <p:txBody>
          <a:bodyPr/>
          <a:lstStyle/>
          <a:p>
            <a:pPr marL="457200" indent="-457200" algn="just">
              <a:buFont typeface="+mj-lt"/>
              <a:buAutoNum type="arabicPeriod" startAt="3"/>
            </a:pPr>
            <a:r>
              <a:rPr lang="it-IT" dirty="0"/>
              <a:t>AUMENTATO IL CONTRIBUTO ADDIZIONALE SE SI FA RICORSO A CIGO O </a:t>
            </a:r>
            <a:r>
              <a:rPr lang="it-IT" dirty="0" smtClean="0"/>
              <a:t>CIGS</a:t>
            </a:r>
            <a:endParaRPr lang="it-IT" dirty="0"/>
          </a:p>
        </p:txBody>
      </p:sp>
      <p:sp>
        <p:nvSpPr>
          <p:cNvPr id="4" name="Segnaposto numero diapositiva 3"/>
          <p:cNvSpPr>
            <a:spLocks noGrp="1"/>
          </p:cNvSpPr>
          <p:nvPr>
            <p:ph type="sldNum" sz="quarter" idx="12"/>
          </p:nvPr>
        </p:nvSpPr>
        <p:spPr/>
        <p:txBody>
          <a:bodyPr/>
          <a:lstStyle/>
          <a:p>
            <a:fld id="{629637A9-119A-49DA-BD12-AAC58B377D80}" type="slidenum">
              <a:rPr lang="en-US" smtClean="0"/>
              <a:t>52</a:t>
            </a:fld>
            <a:endParaRPr lang="en-US" dirty="0"/>
          </a:p>
        </p:txBody>
      </p:sp>
      <p:graphicFrame>
        <p:nvGraphicFramePr>
          <p:cNvPr id="5" name="Tabella 4"/>
          <p:cNvGraphicFramePr>
            <a:graphicFrameLocks noGrp="1"/>
          </p:cNvGraphicFramePr>
          <p:nvPr>
            <p:extLst>
              <p:ext uri="{D42A27DB-BD31-4B8C-83A1-F6EECF244321}">
                <p14:modId xmlns:p14="http://schemas.microsoft.com/office/powerpoint/2010/main" val="3973024112"/>
              </p:ext>
            </p:extLst>
          </p:nvPr>
        </p:nvGraphicFramePr>
        <p:xfrm>
          <a:off x="1097280" y="2573867"/>
          <a:ext cx="9987280" cy="2455333"/>
        </p:xfrm>
        <a:graphic>
          <a:graphicData uri="http://schemas.openxmlformats.org/drawingml/2006/table">
            <a:tbl>
              <a:tblPr firstRow="1" bandRow="1">
                <a:tableStyleId>{5C22544A-7EE6-4342-B048-85BDC9FD1C3A}</a:tableStyleId>
              </a:tblPr>
              <a:tblGrid>
                <a:gridCol w="4993640"/>
                <a:gridCol w="4993640"/>
              </a:tblGrid>
              <a:tr h="651933">
                <a:tc>
                  <a:txBody>
                    <a:bodyPr/>
                    <a:lstStyle/>
                    <a:p>
                      <a:pPr algn="ctr"/>
                      <a:r>
                        <a:rPr lang="it-IT" dirty="0" smtClean="0"/>
                        <a:t>SISTEMA PREVIGENTE</a:t>
                      </a:r>
                      <a:endParaRPr lang="it-IT" dirty="0"/>
                    </a:p>
                  </a:txBody>
                  <a:tcPr/>
                </a:tc>
                <a:tc>
                  <a:txBody>
                    <a:bodyPr/>
                    <a:lstStyle/>
                    <a:p>
                      <a:pPr algn="ctr"/>
                      <a:r>
                        <a:rPr lang="it-IT" dirty="0" smtClean="0"/>
                        <a:t>SISTEMA ATTUALE</a:t>
                      </a:r>
                      <a:endParaRPr lang="it-IT" dirty="0"/>
                    </a:p>
                  </a:txBody>
                  <a:tcPr/>
                </a:tc>
              </a:tr>
              <a:tr h="1803400">
                <a:tc>
                  <a:txBody>
                    <a:bodyPr/>
                    <a:lstStyle/>
                    <a:p>
                      <a:pPr marL="285750" indent="-285750">
                        <a:buFont typeface="Arial" panose="020B0604020202020204" pitchFamily="34" charset="0"/>
                        <a:buChar char="•"/>
                      </a:pPr>
                      <a:r>
                        <a:rPr lang="it-IT" dirty="0" smtClean="0"/>
                        <a:t>4% per</a:t>
                      </a:r>
                      <a:r>
                        <a:rPr lang="it-IT" baseline="0" dirty="0" smtClean="0"/>
                        <a:t> la CIGO – aziende industriali fino 50 </a:t>
                      </a:r>
                      <a:r>
                        <a:rPr lang="it-IT" baseline="0" dirty="0" err="1" smtClean="0"/>
                        <a:t>dip</a:t>
                      </a:r>
                      <a:r>
                        <a:rPr lang="it-IT" baseline="0" dirty="0" smtClean="0"/>
                        <a:t>.</a:t>
                      </a:r>
                    </a:p>
                    <a:p>
                      <a:pPr marL="285750" indent="-285750">
                        <a:buFont typeface="Arial" panose="020B0604020202020204" pitchFamily="34" charset="0"/>
                        <a:buChar char="•"/>
                      </a:pPr>
                      <a:r>
                        <a:rPr lang="it-IT" baseline="0" dirty="0" smtClean="0"/>
                        <a:t>8% per la CIG – aziende con +50 </a:t>
                      </a:r>
                      <a:r>
                        <a:rPr lang="it-IT" baseline="0" dirty="0" err="1" smtClean="0"/>
                        <a:t>dip</a:t>
                      </a:r>
                      <a:r>
                        <a:rPr lang="it-IT" baseline="0" dirty="0" smtClean="0"/>
                        <a:t>.</a:t>
                      </a:r>
                    </a:p>
                    <a:p>
                      <a:pPr marL="285750" indent="-285750">
                        <a:buFont typeface="Arial" panose="020B0604020202020204" pitchFamily="34" charset="0"/>
                        <a:buChar char="•"/>
                      </a:pPr>
                      <a:r>
                        <a:rPr lang="it-IT" baseline="0" dirty="0" smtClean="0"/>
                        <a:t>5% per aziende settore edile e lapideo</a:t>
                      </a:r>
                    </a:p>
                    <a:p>
                      <a:pPr marL="285750" indent="-285750">
                        <a:buFont typeface="Arial" panose="020B0604020202020204" pitchFamily="34" charset="0"/>
                        <a:buChar char="•"/>
                      </a:pPr>
                      <a:r>
                        <a:rPr lang="it-IT" baseline="0" dirty="0" smtClean="0"/>
                        <a:t>3% per la CIGS – aziende industriali fino a 50 </a:t>
                      </a:r>
                      <a:r>
                        <a:rPr lang="it-IT" baseline="0" dirty="0" err="1" smtClean="0"/>
                        <a:t>dip</a:t>
                      </a:r>
                      <a:r>
                        <a:rPr lang="it-IT" baseline="0" dirty="0" smtClean="0"/>
                        <a:t>.</a:t>
                      </a:r>
                    </a:p>
                    <a:p>
                      <a:pPr marL="285750" indent="-285750">
                        <a:buFont typeface="Arial" panose="020B0604020202020204" pitchFamily="34" charset="0"/>
                        <a:buChar char="•"/>
                      </a:pPr>
                      <a:r>
                        <a:rPr lang="it-IT" baseline="0" dirty="0" smtClean="0"/>
                        <a:t>4,5% per la CIGS – aziende con +50 </a:t>
                      </a:r>
                      <a:r>
                        <a:rPr lang="it-IT" baseline="0" dirty="0" err="1" smtClean="0"/>
                        <a:t>dip</a:t>
                      </a:r>
                      <a:r>
                        <a:rPr lang="it-IT" baseline="0" dirty="0" smtClean="0"/>
                        <a:t>.</a:t>
                      </a:r>
                      <a:endParaRPr lang="it-IT" dirty="0"/>
                    </a:p>
                  </a:txBody>
                  <a:tcPr/>
                </a:tc>
                <a:tc>
                  <a:txBody>
                    <a:bodyPr/>
                    <a:lstStyle/>
                    <a:p>
                      <a:pPr marL="285750" indent="-285750">
                        <a:buFont typeface="Arial" panose="020B0604020202020204" pitchFamily="34" charset="0"/>
                        <a:buChar char="•"/>
                      </a:pPr>
                      <a:r>
                        <a:rPr lang="it-IT" dirty="0" smtClean="0"/>
                        <a:t>9% fino a 52 settimane (primo anno di durata) in un quinquennio mobile</a:t>
                      </a:r>
                    </a:p>
                    <a:p>
                      <a:pPr marL="285750" indent="-285750">
                        <a:buFont typeface="Arial" panose="020B0604020202020204" pitchFamily="34" charset="0"/>
                        <a:buChar char="•"/>
                      </a:pPr>
                      <a:r>
                        <a:rPr lang="it-IT" dirty="0" smtClean="0"/>
                        <a:t>12% dalla 53° alla 104° settimana (secondo anno di durata)</a:t>
                      </a:r>
                      <a:r>
                        <a:rPr lang="it-IT" baseline="0" dirty="0" smtClean="0"/>
                        <a:t> in un quinquennio mobile</a:t>
                      </a:r>
                    </a:p>
                    <a:p>
                      <a:pPr marL="285750" indent="-285750">
                        <a:buFont typeface="Arial" panose="020B0604020202020204" pitchFamily="34" charset="0"/>
                        <a:buChar char="•"/>
                      </a:pPr>
                      <a:r>
                        <a:rPr lang="it-IT" baseline="0" dirty="0" smtClean="0"/>
                        <a:t>15% dalla 105° settimana in poi (dall’inizio del terzo anno di durata in poi) in un quinquennio</a:t>
                      </a:r>
                      <a:endParaRPr lang="it-IT" dirty="0"/>
                    </a:p>
                  </a:txBody>
                  <a:tcPr/>
                </a:tc>
              </a:tr>
            </a:tbl>
          </a:graphicData>
        </a:graphic>
      </p:graphicFrame>
    </p:spTree>
    <p:extLst>
      <p:ext uri="{BB962C8B-B14F-4D97-AF65-F5344CB8AC3E}">
        <p14:creationId xmlns:p14="http://schemas.microsoft.com/office/powerpoint/2010/main" val="60510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1">
                    <a:lumMod val="75000"/>
                  </a:schemeClr>
                </a:solidFill>
              </a:rPr>
              <a:t>CIGS E CIGO: LA CONTRIBUZIONE</a:t>
            </a:r>
            <a:endParaRPr lang="it-IT" b="1" dirty="0">
              <a:solidFill>
                <a:schemeClr val="accent1">
                  <a:lumMod val="75000"/>
                </a:schemeClr>
              </a:solidFill>
            </a:endParaRPr>
          </a:p>
        </p:txBody>
      </p:sp>
      <p:sp>
        <p:nvSpPr>
          <p:cNvPr id="3" name="Segnaposto contenuto 2"/>
          <p:cNvSpPr>
            <a:spLocks noGrp="1"/>
          </p:cNvSpPr>
          <p:nvPr>
            <p:ph idx="1"/>
          </p:nvPr>
        </p:nvSpPr>
        <p:spPr/>
        <p:txBody>
          <a:bodyPr anchor="ctr">
            <a:normAutofit fontScale="92500" lnSpcReduction="20000"/>
          </a:bodyPr>
          <a:lstStyle/>
          <a:p>
            <a:pPr marL="719138" indent="-269875" algn="just">
              <a:lnSpc>
                <a:spcPct val="100000"/>
              </a:lnSpc>
              <a:spcBef>
                <a:spcPts val="200"/>
              </a:spcBef>
              <a:buFont typeface="Wingdings" panose="05000000000000000000" pitchFamily="2" charset="2"/>
              <a:buChar char="§"/>
            </a:pPr>
            <a:endParaRPr lang="it-IT" dirty="0" smtClean="0"/>
          </a:p>
          <a:p>
            <a:pPr marL="271463" indent="-271463" algn="just">
              <a:lnSpc>
                <a:spcPct val="100000"/>
              </a:lnSpc>
              <a:spcBef>
                <a:spcPts val="200"/>
              </a:spcBef>
              <a:buFont typeface="Wingdings" panose="05000000000000000000" pitchFamily="2" charset="2"/>
              <a:buChar char="§"/>
            </a:pPr>
            <a:r>
              <a:rPr lang="it-IT" sz="2200" dirty="0" smtClean="0">
                <a:solidFill>
                  <a:schemeClr val="accent1">
                    <a:lumMod val="75000"/>
                  </a:schemeClr>
                </a:solidFill>
              </a:rPr>
              <a:t>Aumentata</a:t>
            </a:r>
            <a:r>
              <a:rPr lang="it-IT" sz="2200" dirty="0" smtClean="0"/>
              <a:t> </a:t>
            </a:r>
            <a:r>
              <a:rPr lang="it-IT" sz="2200" dirty="0"/>
              <a:t>la misura percentuale</a:t>
            </a:r>
          </a:p>
          <a:p>
            <a:pPr marL="271463" indent="-271463" algn="just">
              <a:lnSpc>
                <a:spcPct val="100000"/>
              </a:lnSpc>
              <a:spcBef>
                <a:spcPts val="200"/>
              </a:spcBef>
              <a:buFont typeface="Wingdings" panose="05000000000000000000" pitchFamily="2" charset="2"/>
              <a:buChar char="§"/>
            </a:pPr>
            <a:r>
              <a:rPr lang="it-IT" sz="2200" dirty="0"/>
              <a:t>La misura percentuale </a:t>
            </a:r>
            <a:r>
              <a:rPr lang="it-IT" sz="2200" dirty="0">
                <a:solidFill>
                  <a:schemeClr val="accent1">
                    <a:lumMod val="75000"/>
                  </a:schemeClr>
                </a:solidFill>
              </a:rPr>
              <a:t>cresce in base alla durata dell’intervento </a:t>
            </a:r>
            <a:r>
              <a:rPr lang="it-IT" sz="2200" dirty="0"/>
              <a:t>ma non assumono più rilevanza il settore o il numero dei </a:t>
            </a:r>
            <a:r>
              <a:rPr lang="it-IT" sz="2200" dirty="0" smtClean="0"/>
              <a:t>dipendenti</a:t>
            </a:r>
          </a:p>
          <a:p>
            <a:pPr marL="271463" indent="-271463" algn="just">
              <a:lnSpc>
                <a:spcPct val="100000"/>
              </a:lnSpc>
              <a:spcBef>
                <a:spcPts val="200"/>
              </a:spcBef>
              <a:buFont typeface="Wingdings" panose="05000000000000000000" pitchFamily="2" charset="2"/>
              <a:buChar char="§"/>
            </a:pPr>
            <a:endParaRPr lang="it-IT" sz="2200" dirty="0"/>
          </a:p>
          <a:p>
            <a:pPr marL="271463" indent="-271463" algn="just">
              <a:lnSpc>
                <a:spcPct val="100000"/>
              </a:lnSpc>
              <a:spcBef>
                <a:spcPts val="200"/>
              </a:spcBef>
              <a:buFont typeface="Wingdings" panose="05000000000000000000" pitchFamily="2" charset="2"/>
              <a:buChar char="§"/>
            </a:pPr>
            <a:r>
              <a:rPr lang="it-IT" sz="2200" dirty="0">
                <a:solidFill>
                  <a:schemeClr val="accent1">
                    <a:lumMod val="75000"/>
                  </a:schemeClr>
                </a:solidFill>
              </a:rPr>
              <a:t>Modifica della base imponibile </a:t>
            </a:r>
            <a:r>
              <a:rPr lang="it-IT" sz="2200" dirty="0"/>
              <a:t>del contributo: calcolato sulla retribuzione che sarebbe spettata per le ore non lavorate e non più sulle integrazioni </a:t>
            </a:r>
            <a:r>
              <a:rPr lang="it-IT" sz="2200" dirty="0" smtClean="0"/>
              <a:t>erogate</a:t>
            </a:r>
          </a:p>
          <a:p>
            <a:pPr marL="271463" indent="-271463" algn="just">
              <a:lnSpc>
                <a:spcPct val="100000"/>
              </a:lnSpc>
              <a:spcBef>
                <a:spcPts val="200"/>
              </a:spcBef>
              <a:buFont typeface="Wingdings" panose="05000000000000000000" pitchFamily="2" charset="2"/>
              <a:buChar char="§"/>
            </a:pPr>
            <a:endParaRPr lang="it-IT" sz="2200" dirty="0" smtClean="0"/>
          </a:p>
          <a:p>
            <a:pPr marL="271463" indent="-271463" algn="just">
              <a:lnSpc>
                <a:spcPct val="100000"/>
              </a:lnSpc>
              <a:spcBef>
                <a:spcPts val="200"/>
              </a:spcBef>
              <a:buFont typeface="Wingdings" panose="05000000000000000000" pitchFamily="2" charset="2"/>
              <a:buChar char="§"/>
            </a:pPr>
            <a:r>
              <a:rPr lang="it-IT" sz="2200" dirty="0" smtClean="0"/>
              <a:t>Il contributo </a:t>
            </a:r>
            <a:r>
              <a:rPr lang="it-IT" sz="2200" dirty="0" smtClean="0">
                <a:solidFill>
                  <a:schemeClr val="accent1">
                    <a:lumMod val="75000"/>
                  </a:schemeClr>
                </a:solidFill>
              </a:rPr>
              <a:t>non è più differenziato a seconda della tipologia di integrazione salariale applicata</a:t>
            </a:r>
            <a:r>
              <a:rPr lang="it-IT" sz="2200" dirty="0" smtClean="0"/>
              <a:t>, quindi ogni integrazione salariale rileva quantitativamente rispetto alla determinazione della contribuzione addizionale</a:t>
            </a:r>
          </a:p>
          <a:p>
            <a:pPr marL="271463" indent="-271463" algn="just">
              <a:lnSpc>
                <a:spcPct val="100000"/>
              </a:lnSpc>
              <a:spcBef>
                <a:spcPts val="200"/>
              </a:spcBef>
              <a:buFont typeface="Wingdings" panose="05000000000000000000" pitchFamily="2" charset="2"/>
              <a:buChar char="§"/>
            </a:pPr>
            <a:r>
              <a:rPr lang="it-IT" sz="2200" dirty="0"/>
              <a:t>C</a:t>
            </a:r>
            <a:r>
              <a:rPr lang="it-IT" sz="2200" dirty="0" smtClean="0"/>
              <a:t>onfermato l’esonero dal versamento del contributo addizionale quando l’integrazione è autorizzata per eventi c.d. «oggettivamente non evitabili» (casi fortuiti, improvvisi e non prevedibili)</a:t>
            </a:r>
          </a:p>
          <a:p>
            <a:pPr marL="0" indent="0" algn="just">
              <a:lnSpc>
                <a:spcPct val="100000"/>
              </a:lnSpc>
              <a:spcBef>
                <a:spcPts val="200"/>
              </a:spcBef>
              <a:buNone/>
            </a:pPr>
            <a:endParaRPr lang="it-IT" dirty="0"/>
          </a:p>
          <a:p>
            <a:pPr marL="0" indent="0" algn="just">
              <a:lnSpc>
                <a:spcPct val="100000"/>
              </a:lnSpc>
              <a:spcBef>
                <a:spcPts val="200"/>
              </a:spcBef>
              <a:buNone/>
            </a:pPr>
            <a:endParaRPr lang="it-IT" dirty="0"/>
          </a:p>
        </p:txBody>
      </p:sp>
      <p:sp>
        <p:nvSpPr>
          <p:cNvPr id="4" name="Segnaposto numero diapositiva 3"/>
          <p:cNvSpPr>
            <a:spLocks noGrp="1"/>
          </p:cNvSpPr>
          <p:nvPr>
            <p:ph type="sldNum" sz="quarter" idx="12"/>
          </p:nvPr>
        </p:nvSpPr>
        <p:spPr/>
        <p:txBody>
          <a:bodyPr/>
          <a:lstStyle/>
          <a:p>
            <a:fld id="{629637A9-119A-49DA-BD12-AAC58B377D80}" type="slidenum">
              <a:rPr lang="en-US" smtClean="0"/>
              <a:t>53</a:t>
            </a:fld>
            <a:endParaRPr lang="en-US" dirty="0"/>
          </a:p>
        </p:txBody>
      </p:sp>
    </p:spTree>
    <p:extLst>
      <p:ext uri="{BB962C8B-B14F-4D97-AF65-F5344CB8AC3E}">
        <p14:creationId xmlns:p14="http://schemas.microsoft.com/office/powerpoint/2010/main" val="33007519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371270"/>
            <a:ext cx="10058400" cy="1450757"/>
          </a:xfrm>
        </p:spPr>
        <p:txBody>
          <a:bodyPr/>
          <a:lstStyle/>
          <a:p>
            <a:pPr algn="ctr"/>
            <a:r>
              <a:rPr lang="it-IT" b="1" dirty="0" smtClean="0">
                <a:solidFill>
                  <a:schemeClr val="accent1">
                    <a:lumMod val="75000"/>
                  </a:schemeClr>
                </a:solidFill>
              </a:rPr>
              <a:t>FOCUS: CONTRATTO DI SOLIDARIETA’</a:t>
            </a:r>
            <a:endParaRPr lang="it-IT" b="1" dirty="0">
              <a:solidFill>
                <a:schemeClr val="accent1">
                  <a:lumMod val="75000"/>
                </a:schemeClr>
              </a:solidFill>
            </a:endParaRPr>
          </a:p>
        </p:txBody>
      </p:sp>
      <p:sp>
        <p:nvSpPr>
          <p:cNvPr id="3" name="Segnaposto contenuto 2"/>
          <p:cNvSpPr>
            <a:spLocks noGrp="1"/>
          </p:cNvSpPr>
          <p:nvPr>
            <p:ph idx="1"/>
          </p:nvPr>
        </p:nvSpPr>
        <p:spPr/>
        <p:txBody>
          <a:bodyPr>
            <a:normAutofit/>
          </a:bodyPr>
          <a:lstStyle/>
          <a:p>
            <a:pPr algn="just">
              <a:buFont typeface="Wingdings" panose="05000000000000000000" pitchFamily="2" charset="2"/>
              <a:buChar char="§"/>
            </a:pPr>
            <a:r>
              <a:rPr lang="it-IT" dirty="0" smtClean="0"/>
              <a:t> DIVIENE UNO DEI CASI DI RICORSO ALL’INTEGRAZIONE SALARIALE STRAORDINARIA</a:t>
            </a:r>
          </a:p>
          <a:p>
            <a:pPr algn="just">
              <a:buFont typeface="Wingdings" panose="05000000000000000000" pitchFamily="2" charset="2"/>
              <a:buChar char="§"/>
            </a:pPr>
            <a:r>
              <a:rPr lang="it-IT" dirty="0"/>
              <a:t> </a:t>
            </a:r>
            <a:r>
              <a:rPr lang="it-IT" dirty="0" smtClean="0"/>
              <a:t>MAGGIORE ONEROSITÀ</a:t>
            </a:r>
          </a:p>
          <a:p>
            <a:pPr marL="177800" indent="-177800" algn="just">
              <a:buNone/>
            </a:pPr>
            <a:r>
              <a:rPr lang="it-IT" dirty="0" smtClean="0"/>
              <a:t>   Perde il beneficio dell’esclusione dal contributo addizionale per la cassa integrazione e viene assoggettato al massimale mensile</a:t>
            </a:r>
          </a:p>
          <a:p>
            <a:pPr>
              <a:buFont typeface="Wingdings" panose="05000000000000000000" pitchFamily="2" charset="2"/>
              <a:buChar char="§"/>
            </a:pPr>
            <a:r>
              <a:rPr lang="it-IT" dirty="0" smtClean="0"/>
              <a:t> RIDUZIONE DELLA DURATA MASSIMA</a:t>
            </a:r>
          </a:p>
          <a:p>
            <a:pPr marL="177800" indent="0" algn="just">
              <a:buNone/>
            </a:pPr>
            <a:r>
              <a:rPr lang="it-IT" dirty="0"/>
              <a:t>C</a:t>
            </a:r>
            <a:r>
              <a:rPr lang="it-IT" dirty="0" smtClean="0"/>
              <a:t>on le precedenti disposizioni, ai sensi dell’art. 1 della Legge n. 223/1991, ora abrogato, poteva raggiungere a particolari condizioni la durata di 48 o 60 mesi e, in caso di alternativa alla mobilità, poteva anche essere superato il tetto del quinquennio. Attualmente, invece, la durata massima nel quinquennio mobile, può arrivare a 36 mesi.</a:t>
            </a:r>
          </a:p>
          <a:p>
            <a:pPr marL="177800" lvl="1" indent="-177800" algn="just">
              <a:buFont typeface="Wingdings" panose="05000000000000000000" pitchFamily="2" charset="2"/>
              <a:buChar char="§"/>
            </a:pPr>
            <a:r>
              <a:rPr lang="it-IT" sz="2000" dirty="0" smtClean="0"/>
              <a:t>IRRIGIDIMENTO DELLA DIMINUZIONE ORARIA: impossibile sforare il tetto del 70% come contrazione media individuale dell’orario di lavoro</a:t>
            </a:r>
          </a:p>
          <a:p>
            <a:pPr>
              <a:buFont typeface="Wingdings" panose="05000000000000000000" pitchFamily="2" charset="2"/>
              <a:buChar char="§"/>
            </a:pPr>
            <a:endParaRPr lang="it-IT" dirty="0"/>
          </a:p>
        </p:txBody>
      </p:sp>
      <p:sp>
        <p:nvSpPr>
          <p:cNvPr id="4" name="Segnaposto numero diapositiva 3"/>
          <p:cNvSpPr>
            <a:spLocks noGrp="1"/>
          </p:cNvSpPr>
          <p:nvPr>
            <p:ph type="sldNum" sz="quarter" idx="12"/>
          </p:nvPr>
        </p:nvSpPr>
        <p:spPr/>
        <p:txBody>
          <a:bodyPr/>
          <a:lstStyle/>
          <a:p>
            <a:fld id="{629637A9-119A-49DA-BD12-AAC58B377D80}" type="slidenum">
              <a:rPr lang="en-US" smtClean="0"/>
              <a:t>54</a:t>
            </a:fld>
            <a:endParaRPr lang="en-US" dirty="0"/>
          </a:p>
        </p:txBody>
      </p:sp>
    </p:spTree>
    <p:extLst>
      <p:ext uri="{BB962C8B-B14F-4D97-AF65-F5344CB8AC3E}">
        <p14:creationId xmlns:p14="http://schemas.microsoft.com/office/powerpoint/2010/main" val="4997917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371270"/>
            <a:ext cx="10058400" cy="1450757"/>
          </a:xfrm>
        </p:spPr>
        <p:txBody>
          <a:bodyPr/>
          <a:lstStyle/>
          <a:p>
            <a:pPr algn="ctr"/>
            <a:r>
              <a:rPr lang="it-IT" b="1" dirty="0" smtClean="0">
                <a:solidFill>
                  <a:schemeClr val="accent1">
                    <a:lumMod val="75000"/>
                  </a:schemeClr>
                </a:solidFill>
              </a:rPr>
              <a:t>FOCUS: CONTRATTO DI SOLIDARIETA’</a:t>
            </a:r>
            <a:endParaRPr lang="it-IT" b="1" dirty="0">
              <a:solidFill>
                <a:schemeClr val="accent1">
                  <a:lumMod val="75000"/>
                </a:schemeClr>
              </a:solidFill>
            </a:endParaRPr>
          </a:p>
        </p:txBody>
      </p:sp>
      <p:sp>
        <p:nvSpPr>
          <p:cNvPr id="3" name="Segnaposto contenuto 2"/>
          <p:cNvSpPr>
            <a:spLocks noGrp="1"/>
          </p:cNvSpPr>
          <p:nvPr>
            <p:ph idx="1"/>
          </p:nvPr>
        </p:nvSpPr>
        <p:spPr/>
        <p:txBody>
          <a:bodyPr anchor="ctr">
            <a:normAutofit/>
          </a:bodyPr>
          <a:lstStyle/>
          <a:p>
            <a:pPr algn="just">
              <a:buFont typeface="Wingdings" panose="05000000000000000000" pitchFamily="2" charset="2"/>
              <a:buChar char="§"/>
            </a:pPr>
            <a:r>
              <a:rPr lang="it-IT" dirty="0" smtClean="0"/>
              <a:t> LIMITAZIONE ALLA POSSIBILITA’ DI CONGUAGLIO DEL TFR MATURATO IN COSTANZA DI SOLIDARIETA’: essa sarà negata per le quote di TFR relative a lavoratori licenziati per giustificato motivo oggettivo o nell’ambito di un licenziamento collettivo entro 90 giorni dal termine del periodo di fruizione dell’integrazione salariale, ovvero entro 90 giorni dal termine del periodo di fruizione di un ulteriore trattamento straordinario di integrazione salariale concesso entro 120 giorni dal termine del precedente -&gt; tali quote di </a:t>
            </a:r>
            <a:r>
              <a:rPr lang="it-IT" dirty="0" err="1" smtClean="0"/>
              <a:t>tfr</a:t>
            </a:r>
            <a:r>
              <a:rPr lang="it-IT" dirty="0" smtClean="0"/>
              <a:t> rimangono a carico del datore di lavoro</a:t>
            </a:r>
          </a:p>
          <a:p>
            <a:pPr algn="just">
              <a:buFont typeface="Wingdings" panose="05000000000000000000" pitchFamily="2" charset="2"/>
              <a:buChar char="§"/>
            </a:pPr>
            <a:r>
              <a:rPr lang="it-IT" dirty="0"/>
              <a:t> </a:t>
            </a:r>
            <a:r>
              <a:rPr lang="it-IT" dirty="0" smtClean="0"/>
              <a:t>LA SOSPENSIONE DEI LAVORATORI NON POTRA’ INIZIARE PRIMA DEL TRENTESIMO GIORNO SUCCESSIVO ALLA PRESENTAZIONE DELLA DOMANDA AL MINISTERO</a:t>
            </a:r>
            <a:endParaRPr lang="it-IT" sz="2000" dirty="0" smtClean="0"/>
          </a:p>
          <a:p>
            <a:pPr>
              <a:buFont typeface="Wingdings" panose="05000000000000000000" pitchFamily="2" charset="2"/>
              <a:buChar char="§"/>
            </a:pPr>
            <a:endParaRPr lang="it-IT" dirty="0"/>
          </a:p>
        </p:txBody>
      </p:sp>
      <p:sp>
        <p:nvSpPr>
          <p:cNvPr id="4" name="Segnaposto numero diapositiva 3"/>
          <p:cNvSpPr>
            <a:spLocks noGrp="1"/>
          </p:cNvSpPr>
          <p:nvPr>
            <p:ph type="sldNum" sz="quarter" idx="12"/>
          </p:nvPr>
        </p:nvSpPr>
        <p:spPr/>
        <p:txBody>
          <a:bodyPr/>
          <a:lstStyle/>
          <a:p>
            <a:fld id="{629637A9-119A-49DA-BD12-AAC58B377D80}" type="slidenum">
              <a:rPr lang="en-US" smtClean="0"/>
              <a:t>55</a:t>
            </a:fld>
            <a:endParaRPr lang="en-US" dirty="0"/>
          </a:p>
        </p:txBody>
      </p:sp>
    </p:spTree>
    <p:extLst>
      <p:ext uri="{BB962C8B-B14F-4D97-AF65-F5344CB8AC3E}">
        <p14:creationId xmlns:p14="http://schemas.microsoft.com/office/powerpoint/2010/main" val="23499944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contenuto 10"/>
          <p:cNvSpPr>
            <a:spLocks noGrp="1"/>
          </p:cNvSpPr>
          <p:nvPr>
            <p:ph idx="1"/>
          </p:nvPr>
        </p:nvSpPr>
        <p:spPr>
          <a:xfrm>
            <a:off x="4106333" y="0"/>
            <a:ext cx="8085667" cy="6858000"/>
          </a:xfrm>
          <a:solidFill>
            <a:schemeClr val="tx2">
              <a:lumMod val="60000"/>
              <a:lumOff val="40000"/>
            </a:schemeClr>
          </a:solidFill>
        </p:spPr>
        <p:txBody>
          <a:bodyPr anchor="ctr">
            <a:normAutofit/>
          </a:bodyPr>
          <a:lstStyle/>
          <a:p>
            <a:pPr marL="0" indent="0" algn="ctr">
              <a:buNone/>
            </a:pPr>
            <a:r>
              <a:rPr lang="it-IT" sz="5400" dirty="0" smtClean="0">
                <a:solidFill>
                  <a:schemeClr val="accent1">
                    <a:lumMod val="75000"/>
                  </a:schemeClr>
                </a:solidFill>
              </a:rPr>
              <a:t> GRAZIE PER L’ATTENZIONE</a:t>
            </a:r>
            <a:endParaRPr lang="it-IT" sz="5400" dirty="0">
              <a:solidFill>
                <a:schemeClr val="accent1">
                  <a:lumMod val="75000"/>
                </a:schemeClr>
              </a:solidFill>
            </a:endParaRPr>
          </a:p>
        </p:txBody>
      </p:sp>
      <p:sp>
        <p:nvSpPr>
          <p:cNvPr id="12" name="Segnaposto testo 11"/>
          <p:cNvSpPr>
            <a:spLocks noGrp="1"/>
          </p:cNvSpPr>
          <p:nvPr>
            <p:ph type="body" sz="half" idx="2"/>
          </p:nvPr>
        </p:nvSpPr>
        <p:spPr/>
        <p:txBody>
          <a:bodyPr/>
          <a:lstStyle/>
          <a:p>
            <a:r>
              <a:rPr lang="it-IT" sz="1600" b="1" cap="small" dirty="0"/>
              <a:t>DV S</a:t>
            </a:r>
            <a:r>
              <a:rPr lang="it-IT" sz="1600" cap="small" dirty="0"/>
              <a:t>TUDIO </a:t>
            </a:r>
            <a:r>
              <a:rPr lang="it-IT" sz="1600" b="1" cap="small" dirty="0"/>
              <a:t>L</a:t>
            </a:r>
            <a:r>
              <a:rPr lang="it-IT" sz="1600" cap="small" dirty="0"/>
              <a:t>EGALE</a:t>
            </a:r>
          </a:p>
          <a:p>
            <a:r>
              <a:rPr lang="it-IT" sz="1600" cap="small" dirty="0"/>
              <a:t>Milano – Lugano - Shanghai</a:t>
            </a:r>
          </a:p>
          <a:p>
            <a:r>
              <a:rPr lang="it-IT" sz="1600" cap="small" dirty="0"/>
              <a:t>Via Lamarmora, 36</a:t>
            </a:r>
          </a:p>
          <a:p>
            <a:r>
              <a:rPr lang="it-IT" sz="1600" cap="small" dirty="0"/>
              <a:t>20122 Milano</a:t>
            </a:r>
          </a:p>
          <a:p>
            <a:endParaRPr lang="it-IT" sz="1600" cap="small" dirty="0"/>
          </a:p>
          <a:p>
            <a:r>
              <a:rPr lang="it-IT" sz="1600" cap="small" dirty="0" err="1"/>
              <a:t>Tel</a:t>
            </a:r>
            <a:r>
              <a:rPr lang="it-IT" sz="1600" cap="small" dirty="0"/>
              <a:t>: 02.39.29.23.60</a:t>
            </a:r>
          </a:p>
          <a:p>
            <a:r>
              <a:rPr lang="it-IT" sz="1600" cap="small" dirty="0"/>
              <a:t>Fax: 02.39.29.23.79</a:t>
            </a:r>
          </a:p>
          <a:p>
            <a:r>
              <a:rPr lang="it-IT" sz="1600" dirty="0"/>
              <a:t>segreteria@dvstudiolegale.it</a:t>
            </a:r>
          </a:p>
          <a:p>
            <a:endParaRPr lang="it-IT" dirty="0"/>
          </a:p>
        </p:txBody>
      </p:sp>
      <p:sp>
        <p:nvSpPr>
          <p:cNvPr id="4" name="Segnaposto numero diapositiva 3"/>
          <p:cNvSpPr>
            <a:spLocks noGrp="1"/>
          </p:cNvSpPr>
          <p:nvPr>
            <p:ph type="sldNum" sz="quarter" idx="12"/>
          </p:nvPr>
        </p:nvSpPr>
        <p:spPr/>
        <p:txBody>
          <a:bodyPr/>
          <a:lstStyle/>
          <a:p>
            <a:fld id="{629637A9-119A-49DA-BD12-AAC58B377D80}" type="slidenum">
              <a:rPr lang="en-US" smtClean="0"/>
              <a:t>56</a:t>
            </a:fld>
            <a:endParaRPr lang="en-US" dirty="0"/>
          </a:p>
        </p:txBody>
      </p:sp>
      <p:pic>
        <p:nvPicPr>
          <p:cNvPr id="13" name="Immagine 1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634" y="1927635"/>
            <a:ext cx="849630" cy="856615"/>
          </a:xfrm>
          <a:prstGeom prst="rect">
            <a:avLst/>
          </a:prstGeom>
          <a:noFill/>
        </p:spPr>
      </p:pic>
    </p:spTree>
    <p:extLst>
      <p:ext uri="{BB962C8B-B14F-4D97-AF65-F5344CB8AC3E}">
        <p14:creationId xmlns:p14="http://schemas.microsoft.com/office/powerpoint/2010/main" val="305278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smtClean="0">
                <a:solidFill>
                  <a:schemeClr val="accent1">
                    <a:lumMod val="75000"/>
                  </a:schemeClr>
                </a:solidFill>
              </a:rPr>
              <a:t>IL CONTROLLO </a:t>
            </a:r>
            <a:br>
              <a:rPr lang="it-IT" b="1" dirty="0" smtClean="0">
                <a:solidFill>
                  <a:schemeClr val="accent1">
                    <a:lumMod val="75000"/>
                  </a:schemeClr>
                </a:solidFill>
              </a:rPr>
            </a:br>
            <a:r>
              <a:rPr lang="it-IT" b="1" dirty="0" smtClean="0">
                <a:solidFill>
                  <a:schemeClr val="accent1">
                    <a:lumMod val="75000"/>
                  </a:schemeClr>
                </a:solidFill>
              </a:rPr>
              <a:t>DELL’ATTIVITA’ DEI LAVORATORI</a:t>
            </a:r>
            <a:endParaRPr lang="it-IT" b="1" dirty="0">
              <a:solidFill>
                <a:schemeClr val="accent1">
                  <a:lumMod val="75000"/>
                </a:schemeClr>
              </a:solidFill>
            </a:endParaRPr>
          </a:p>
        </p:txBody>
      </p:sp>
      <p:sp>
        <p:nvSpPr>
          <p:cNvPr id="4" name="Segnaposto testo 3"/>
          <p:cNvSpPr>
            <a:spLocks noGrp="1"/>
          </p:cNvSpPr>
          <p:nvPr>
            <p:ph type="body" idx="1"/>
          </p:nvPr>
        </p:nvSpPr>
        <p:spPr/>
        <p:txBody>
          <a:bodyPr/>
          <a:lstStyle/>
          <a:p>
            <a:pPr algn="ctr"/>
            <a:r>
              <a:rPr lang="it-IT" sz="2400" dirty="0" smtClean="0">
                <a:solidFill>
                  <a:schemeClr val="accent1">
                    <a:lumMod val="75000"/>
                  </a:schemeClr>
                </a:solidFill>
              </a:rPr>
              <a:t>Art. 4 legge n. 300/1970</a:t>
            </a:r>
            <a:r>
              <a:rPr lang="it-IT" dirty="0" smtClean="0"/>
              <a:t>	</a:t>
            </a:r>
            <a:endParaRPr lang="it-IT" dirty="0"/>
          </a:p>
        </p:txBody>
      </p:sp>
      <p:sp>
        <p:nvSpPr>
          <p:cNvPr id="5" name="Segnaposto contenuto 4"/>
          <p:cNvSpPr>
            <a:spLocks noGrp="1"/>
          </p:cNvSpPr>
          <p:nvPr>
            <p:ph sz="half" idx="2"/>
          </p:nvPr>
        </p:nvSpPr>
        <p:spPr/>
        <p:txBody>
          <a:bodyPr anchor="t">
            <a:normAutofit/>
          </a:bodyPr>
          <a:lstStyle/>
          <a:p>
            <a:pPr algn="just"/>
            <a:r>
              <a:rPr lang="it-IT" dirty="0" smtClean="0"/>
              <a:t>possono </a:t>
            </a:r>
            <a:r>
              <a:rPr lang="it-IT" dirty="0"/>
              <a:t>essere installati soltanto previo </a:t>
            </a:r>
            <a:r>
              <a:rPr lang="it-IT" u="sng" dirty="0"/>
              <a:t>accordo con le rappresentanze sindacali aziendali</a:t>
            </a:r>
            <a:r>
              <a:rPr lang="it-IT" dirty="0"/>
              <a:t>, oppure, in mancanza di queste, con la commissione interna. In difetto di accordo, </a:t>
            </a:r>
            <a:r>
              <a:rPr lang="it-IT" u="sng" dirty="0"/>
              <a:t>su istanza</a:t>
            </a:r>
            <a:r>
              <a:rPr lang="it-IT" dirty="0"/>
              <a:t> del datore di lavoro, </a:t>
            </a:r>
            <a:r>
              <a:rPr lang="it-IT" u="sng" dirty="0"/>
              <a:t>provvede l'Ispettorato del lavoro</a:t>
            </a:r>
            <a:r>
              <a:rPr lang="it-IT" dirty="0"/>
              <a:t>, dettando, ove occorra, le modalità per l'uso di tali impianti.</a:t>
            </a:r>
          </a:p>
        </p:txBody>
      </p:sp>
      <p:sp>
        <p:nvSpPr>
          <p:cNvPr id="6" name="Segnaposto testo 5"/>
          <p:cNvSpPr>
            <a:spLocks noGrp="1"/>
          </p:cNvSpPr>
          <p:nvPr>
            <p:ph type="body" sz="quarter" idx="3"/>
          </p:nvPr>
        </p:nvSpPr>
        <p:spPr/>
        <p:txBody>
          <a:bodyPr>
            <a:normAutofit fontScale="85000" lnSpcReduction="20000"/>
          </a:bodyPr>
          <a:lstStyle/>
          <a:p>
            <a:pPr algn="ctr"/>
            <a:r>
              <a:rPr lang="it-IT" sz="2400" dirty="0">
                <a:solidFill>
                  <a:schemeClr val="accent1">
                    <a:lumMod val="75000"/>
                  </a:schemeClr>
                </a:solidFill>
              </a:rPr>
              <a:t>Art. 4 legge n. </a:t>
            </a:r>
            <a:r>
              <a:rPr lang="it-IT" sz="2400" dirty="0" smtClean="0">
                <a:solidFill>
                  <a:schemeClr val="accent1">
                    <a:lumMod val="75000"/>
                  </a:schemeClr>
                </a:solidFill>
              </a:rPr>
              <a:t>300/1970</a:t>
            </a:r>
          </a:p>
          <a:p>
            <a:pPr algn="ctr"/>
            <a:r>
              <a:rPr lang="it-IT" sz="2400" dirty="0" smtClean="0">
                <a:solidFill>
                  <a:schemeClr val="accent1">
                    <a:lumMod val="75000"/>
                  </a:schemeClr>
                </a:solidFill>
              </a:rPr>
              <a:t>COME MODIFICATO DAL D.LGS 151/2015</a:t>
            </a:r>
            <a:endParaRPr lang="it-IT" sz="2400" dirty="0">
              <a:solidFill>
                <a:schemeClr val="accent1">
                  <a:lumMod val="75000"/>
                </a:schemeClr>
              </a:solidFill>
            </a:endParaRPr>
          </a:p>
        </p:txBody>
      </p:sp>
      <p:sp>
        <p:nvSpPr>
          <p:cNvPr id="7" name="Segnaposto contenuto 6"/>
          <p:cNvSpPr>
            <a:spLocks noGrp="1"/>
          </p:cNvSpPr>
          <p:nvPr>
            <p:ph sz="quarter" idx="4"/>
          </p:nvPr>
        </p:nvSpPr>
        <p:spPr/>
        <p:txBody>
          <a:bodyPr>
            <a:normAutofit fontScale="92500" lnSpcReduction="20000"/>
          </a:bodyPr>
          <a:lstStyle/>
          <a:p>
            <a:pPr algn="just"/>
            <a:r>
              <a:rPr lang="it-IT" dirty="0" smtClean="0"/>
              <a:t>possono </a:t>
            </a:r>
            <a:r>
              <a:rPr lang="it-IT" dirty="0"/>
              <a:t>essere installati </a:t>
            </a:r>
            <a:r>
              <a:rPr lang="it-IT" u="sng" dirty="0"/>
              <a:t>previo accordo collettivo stipulato dalla rappresentanza sindacale unitaria o dalle rappresentanze sindacali aziendal</a:t>
            </a:r>
            <a:r>
              <a:rPr lang="it-IT" dirty="0"/>
              <a:t>i. In alternativa, nel caso di imprese con unità produttive ubicate in diverse province della stessa regione ovvero in più regioni, tale accordo può essere stipulato </a:t>
            </a:r>
            <a:r>
              <a:rPr lang="it-IT" u="sng" dirty="0"/>
              <a:t>dalle associazioni sindacali comparativamente più rappresentative sul piano nazionale</a:t>
            </a:r>
            <a:r>
              <a:rPr lang="it-IT" dirty="0"/>
              <a:t>. In mancanza di accordo gli impianti e gli strumenti di cui al periodo precedente possono essere installati </a:t>
            </a:r>
            <a:r>
              <a:rPr lang="it-IT" u="sng" dirty="0"/>
              <a:t>previa autorizzazione della Direzione territoriale </a:t>
            </a:r>
            <a:r>
              <a:rPr lang="it-IT" dirty="0"/>
              <a:t>del lavoro o, in alternativa, nel caso di imprese con unità produttive dislocate negli ambiti di competenza di più Direzioni territoriali del lavoro, </a:t>
            </a:r>
            <a:r>
              <a:rPr lang="it-IT" u="sng" dirty="0"/>
              <a:t>del Ministero del lavoro e delle politiche </a:t>
            </a:r>
            <a:r>
              <a:rPr lang="it-IT" u="sng" dirty="0" smtClean="0"/>
              <a:t>sociali.</a:t>
            </a:r>
            <a:endParaRPr lang="it-IT" u="sng" dirty="0"/>
          </a:p>
        </p:txBody>
      </p:sp>
      <p:sp>
        <p:nvSpPr>
          <p:cNvPr id="3" name="Segnaposto numero diapositiva 2"/>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974753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smtClean="0">
                <a:solidFill>
                  <a:schemeClr val="accent1">
                    <a:lumMod val="75000"/>
                  </a:schemeClr>
                </a:solidFill>
              </a:rPr>
              <a:t>IL CONTROLLO </a:t>
            </a:r>
            <a:br>
              <a:rPr lang="it-IT" b="1" dirty="0" smtClean="0">
                <a:solidFill>
                  <a:schemeClr val="accent1">
                    <a:lumMod val="75000"/>
                  </a:schemeClr>
                </a:solidFill>
              </a:rPr>
            </a:br>
            <a:r>
              <a:rPr lang="it-IT" b="1" dirty="0" smtClean="0">
                <a:solidFill>
                  <a:schemeClr val="accent1">
                    <a:lumMod val="75000"/>
                  </a:schemeClr>
                </a:solidFill>
              </a:rPr>
              <a:t>DELL’ATTIVITA’ DEI LAVORATORI</a:t>
            </a:r>
            <a:endParaRPr lang="it-IT" b="1" dirty="0">
              <a:solidFill>
                <a:schemeClr val="accent1">
                  <a:lumMod val="75000"/>
                </a:schemeClr>
              </a:solidFill>
            </a:endParaRPr>
          </a:p>
        </p:txBody>
      </p:sp>
      <p:sp>
        <p:nvSpPr>
          <p:cNvPr id="4" name="Segnaposto testo 3"/>
          <p:cNvSpPr>
            <a:spLocks noGrp="1"/>
          </p:cNvSpPr>
          <p:nvPr>
            <p:ph type="body" idx="1"/>
          </p:nvPr>
        </p:nvSpPr>
        <p:spPr/>
        <p:txBody>
          <a:bodyPr/>
          <a:lstStyle/>
          <a:p>
            <a:pPr algn="ctr"/>
            <a:r>
              <a:rPr lang="it-IT" sz="2400" dirty="0" smtClean="0">
                <a:solidFill>
                  <a:schemeClr val="accent1">
                    <a:lumMod val="75000"/>
                  </a:schemeClr>
                </a:solidFill>
              </a:rPr>
              <a:t>Art. 4 legge n. 300/1970</a:t>
            </a:r>
            <a:r>
              <a:rPr lang="it-IT" dirty="0" smtClean="0"/>
              <a:t>	</a:t>
            </a:r>
            <a:endParaRPr lang="it-IT" dirty="0"/>
          </a:p>
        </p:txBody>
      </p:sp>
      <p:sp>
        <p:nvSpPr>
          <p:cNvPr id="6" name="Segnaposto testo 5"/>
          <p:cNvSpPr>
            <a:spLocks noGrp="1"/>
          </p:cNvSpPr>
          <p:nvPr>
            <p:ph type="body" sz="quarter" idx="3"/>
          </p:nvPr>
        </p:nvSpPr>
        <p:spPr/>
        <p:txBody>
          <a:bodyPr>
            <a:normAutofit fontScale="85000" lnSpcReduction="20000"/>
          </a:bodyPr>
          <a:lstStyle/>
          <a:p>
            <a:pPr algn="ctr"/>
            <a:r>
              <a:rPr lang="it-IT" sz="2400" dirty="0">
                <a:solidFill>
                  <a:schemeClr val="accent1">
                    <a:lumMod val="75000"/>
                  </a:schemeClr>
                </a:solidFill>
              </a:rPr>
              <a:t>Art. 4 legge n. </a:t>
            </a:r>
            <a:r>
              <a:rPr lang="it-IT" sz="2400" dirty="0" smtClean="0">
                <a:solidFill>
                  <a:schemeClr val="accent1">
                    <a:lumMod val="75000"/>
                  </a:schemeClr>
                </a:solidFill>
              </a:rPr>
              <a:t>300/1970</a:t>
            </a:r>
          </a:p>
          <a:p>
            <a:pPr algn="ctr"/>
            <a:r>
              <a:rPr lang="it-IT" sz="2400" dirty="0" smtClean="0">
                <a:solidFill>
                  <a:schemeClr val="accent1">
                    <a:lumMod val="75000"/>
                  </a:schemeClr>
                </a:solidFill>
              </a:rPr>
              <a:t>COME MODIFICATO DAL D.LGS 151/2015</a:t>
            </a:r>
            <a:endParaRPr lang="it-IT" sz="2400" dirty="0">
              <a:solidFill>
                <a:schemeClr val="accent1">
                  <a:lumMod val="75000"/>
                </a:schemeClr>
              </a:solidFill>
            </a:endParaRPr>
          </a:p>
        </p:txBody>
      </p:sp>
      <p:sp>
        <p:nvSpPr>
          <p:cNvPr id="7" name="Segnaposto contenuto 6"/>
          <p:cNvSpPr>
            <a:spLocks noGrp="1"/>
          </p:cNvSpPr>
          <p:nvPr>
            <p:ph sz="quarter" idx="4"/>
          </p:nvPr>
        </p:nvSpPr>
        <p:spPr/>
        <p:txBody>
          <a:bodyPr anchor="ctr">
            <a:normAutofit fontScale="92500" lnSpcReduction="10000"/>
          </a:bodyPr>
          <a:lstStyle/>
          <a:p>
            <a:pPr algn="just"/>
            <a:r>
              <a:rPr lang="it-IT" dirty="0"/>
              <a:t>La disposizione di cui al comma 1 </a:t>
            </a:r>
            <a:r>
              <a:rPr lang="it-IT" u="sng" dirty="0"/>
              <a:t>non si applica agli strumenti utilizzati dal lavoratore per rendere la prestazione lavorativa e agli strumenti di registrazione degli accessi e delle presenze</a:t>
            </a:r>
            <a:r>
              <a:rPr lang="it-IT" dirty="0" smtClean="0"/>
              <a:t>.</a:t>
            </a:r>
            <a:r>
              <a:rPr lang="it-IT" dirty="0"/>
              <a:t/>
            </a:r>
            <a:br>
              <a:rPr lang="it-IT" dirty="0"/>
            </a:br>
            <a:endParaRPr lang="it-IT" dirty="0"/>
          </a:p>
          <a:p>
            <a:pPr algn="just"/>
            <a:r>
              <a:rPr lang="it-IT" dirty="0" smtClean="0"/>
              <a:t>Le </a:t>
            </a:r>
            <a:r>
              <a:rPr lang="it-IT" dirty="0"/>
              <a:t>informazioni raccolte ai sensi dei commi 1 e 2 sono utilizzabili </a:t>
            </a:r>
            <a:r>
              <a:rPr lang="it-IT" u="sng" dirty="0"/>
              <a:t>a tutti i fini connessi al rapporto </a:t>
            </a:r>
            <a:r>
              <a:rPr lang="it-IT" dirty="0"/>
              <a:t>di lavoro a condizione che sia data al lavoratore </a:t>
            </a:r>
            <a:r>
              <a:rPr lang="it-IT" u="sng" dirty="0"/>
              <a:t>adeguata informazione</a:t>
            </a:r>
            <a:r>
              <a:rPr lang="it-IT" dirty="0"/>
              <a:t> delle modalità d'uso degli strumenti e di effettuazione dei controlli e nel rispetto di quanto disposto dal decreto legislativo 30 giugno 2003, n. 196.</a:t>
            </a:r>
          </a:p>
        </p:txBody>
      </p:sp>
      <p:cxnSp>
        <p:nvCxnSpPr>
          <p:cNvPr id="8" name="Connettore 1 7"/>
          <p:cNvCxnSpPr/>
          <p:nvPr/>
        </p:nvCxnSpPr>
        <p:spPr>
          <a:xfrm>
            <a:off x="1200150" y="2724150"/>
            <a:ext cx="4648200" cy="3124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Segnaposto numero diapositiva 8"/>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3074786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smtClean="0">
                <a:solidFill>
                  <a:schemeClr val="accent1">
                    <a:lumMod val="75000"/>
                  </a:schemeClr>
                </a:solidFill>
              </a:rPr>
              <a:t>IL CONTROLLO </a:t>
            </a:r>
            <a:br>
              <a:rPr lang="it-IT" b="1" dirty="0" smtClean="0">
                <a:solidFill>
                  <a:schemeClr val="accent1">
                    <a:lumMod val="75000"/>
                  </a:schemeClr>
                </a:solidFill>
              </a:rPr>
            </a:br>
            <a:r>
              <a:rPr lang="it-IT" b="1" dirty="0" smtClean="0">
                <a:solidFill>
                  <a:schemeClr val="accent1">
                    <a:lumMod val="75000"/>
                  </a:schemeClr>
                </a:solidFill>
              </a:rPr>
              <a:t>DELL’ATTIVITA’ DEI LAVORATORI</a:t>
            </a:r>
            <a:endParaRPr lang="it-IT" b="1" dirty="0">
              <a:solidFill>
                <a:schemeClr val="accent1">
                  <a:lumMod val="75000"/>
                </a:schemeClr>
              </a:solidFill>
            </a:endParaRPr>
          </a:p>
        </p:txBody>
      </p:sp>
      <p:sp>
        <p:nvSpPr>
          <p:cNvPr id="7" name="Segnaposto contenuto 6"/>
          <p:cNvSpPr>
            <a:spLocks noGrp="1"/>
          </p:cNvSpPr>
          <p:nvPr>
            <p:ph idx="1"/>
          </p:nvPr>
        </p:nvSpPr>
        <p:spPr/>
        <p:txBody>
          <a:bodyPr anchor="t">
            <a:normAutofit lnSpcReduction="10000"/>
          </a:bodyPr>
          <a:lstStyle/>
          <a:p>
            <a:pPr algn="just">
              <a:buFont typeface="Wingdings" panose="05000000000000000000" pitchFamily="2" charset="2"/>
              <a:buChar char="§"/>
            </a:pPr>
            <a:endParaRPr lang="it-IT" sz="2400" dirty="0" smtClean="0"/>
          </a:p>
          <a:p>
            <a:pPr algn="just">
              <a:buFont typeface="Wingdings" panose="05000000000000000000" pitchFamily="2" charset="2"/>
              <a:buChar char="§"/>
            </a:pPr>
            <a:r>
              <a:rPr lang="it-IT" sz="2400" dirty="0" smtClean="0"/>
              <a:t>ELIMINAZIONE DEL GENERALE DIVIETO «DI PRINCIPIO»: ORA IL DIVIETO DEI CONTROLLI INTENZIONALI E’ RIASSUNTO NEL TERMINE «ESCLUSIVAMENTE»</a:t>
            </a:r>
          </a:p>
          <a:p>
            <a:pPr algn="just">
              <a:buFont typeface="Wingdings" panose="05000000000000000000" pitchFamily="2" charset="2"/>
              <a:buChar char="§"/>
            </a:pPr>
            <a:r>
              <a:rPr lang="it-IT" sz="2400" dirty="0" smtClean="0"/>
              <a:t>AUMENTATO IL NOVERO DELLE ESIGENZE A FONDAMENTO DELLA POSSIBILITA’ DI UTILIZZO</a:t>
            </a:r>
          </a:p>
          <a:p>
            <a:pPr algn="just">
              <a:buFont typeface="Wingdings" panose="05000000000000000000" pitchFamily="2" charset="2"/>
              <a:buChar char="§"/>
            </a:pPr>
            <a:r>
              <a:rPr lang="it-IT" sz="2400" dirty="0" smtClean="0"/>
              <a:t>SEMPLIFICAZIONE DELLE MODALITA’ DI AUTORIZZAZIONE IN CASO SI DEBBA RICORRERE ALLA DTL O EVENTUALMENTE AL MINISTERO PER IMPRESE DISTRIBUITE IN PIU’ REGIONI O UNITA’</a:t>
            </a:r>
          </a:p>
          <a:p>
            <a:pPr algn="just">
              <a:buFont typeface="Wingdings" panose="05000000000000000000" pitchFamily="2" charset="2"/>
              <a:buChar char="§"/>
            </a:pPr>
            <a:r>
              <a:rPr lang="it-IT" sz="2400" dirty="0" smtClean="0"/>
              <a:t>CRISTALLIZZAZIONE DELLE FINALITA’ PER CUI POSSONO ESSERE UTILIZZATI I DATI PROVENIENTI DAGLI IMPIANTI (ANCHE AI FINI DISCIPLINARI)</a:t>
            </a:r>
          </a:p>
          <a:p>
            <a:pPr algn="just">
              <a:buFont typeface="Wingdings" panose="05000000000000000000" pitchFamily="2" charset="2"/>
              <a:buChar char="§"/>
            </a:pPr>
            <a:endParaRPr lang="it-IT" dirty="0" smtClean="0"/>
          </a:p>
          <a:p>
            <a:pPr algn="just">
              <a:buFont typeface="Wingdings" panose="05000000000000000000" pitchFamily="2" charset="2"/>
              <a:buChar char="§"/>
            </a:pPr>
            <a:endParaRPr lang="it-IT" dirty="0"/>
          </a:p>
        </p:txBody>
      </p:sp>
      <p:sp>
        <p:nvSpPr>
          <p:cNvPr id="3" name="Segnaposto numero diapositiva 2"/>
          <p:cNvSpPr>
            <a:spLocks noGrp="1"/>
          </p:cNvSpPr>
          <p:nvPr>
            <p:ph type="sldNum" sz="quarter" idx="12"/>
          </p:nvPr>
        </p:nvSpPr>
        <p:spPr/>
        <p:txBody>
          <a:bodyPr/>
          <a:lstStyle/>
          <a:p>
            <a:fld id="{629637A9-119A-49DA-BD12-AAC58B377D80}" type="slidenum">
              <a:rPr lang="en-US" smtClean="0"/>
              <a:t>8</a:t>
            </a:fld>
            <a:endParaRPr lang="en-US" dirty="0"/>
          </a:p>
        </p:txBody>
      </p:sp>
    </p:spTree>
    <p:extLst>
      <p:ext uri="{BB962C8B-B14F-4D97-AF65-F5344CB8AC3E}">
        <p14:creationId xmlns:p14="http://schemas.microsoft.com/office/powerpoint/2010/main" val="77491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smtClean="0">
                <a:solidFill>
                  <a:schemeClr val="accent1">
                    <a:lumMod val="75000"/>
                  </a:schemeClr>
                </a:solidFill>
              </a:rPr>
              <a:t>IL CONTROLLO </a:t>
            </a:r>
            <a:br>
              <a:rPr lang="it-IT" b="1" dirty="0" smtClean="0">
                <a:solidFill>
                  <a:schemeClr val="accent1">
                    <a:lumMod val="75000"/>
                  </a:schemeClr>
                </a:solidFill>
              </a:rPr>
            </a:br>
            <a:r>
              <a:rPr lang="it-IT" b="1" dirty="0" smtClean="0">
                <a:solidFill>
                  <a:schemeClr val="accent1">
                    <a:lumMod val="75000"/>
                  </a:schemeClr>
                </a:solidFill>
              </a:rPr>
              <a:t>DELL’ATTIVITA’ DEI LAVORATORI</a:t>
            </a:r>
            <a:endParaRPr lang="it-IT" b="1" dirty="0">
              <a:solidFill>
                <a:schemeClr val="accent1">
                  <a:lumMod val="75000"/>
                </a:schemeClr>
              </a:solidFill>
            </a:endParaRPr>
          </a:p>
        </p:txBody>
      </p:sp>
      <p:sp>
        <p:nvSpPr>
          <p:cNvPr id="7" name="Segnaposto contenuto 6"/>
          <p:cNvSpPr>
            <a:spLocks noGrp="1"/>
          </p:cNvSpPr>
          <p:nvPr>
            <p:ph idx="1"/>
          </p:nvPr>
        </p:nvSpPr>
        <p:spPr/>
        <p:txBody>
          <a:bodyPr anchor="ctr">
            <a:normAutofit/>
          </a:bodyPr>
          <a:lstStyle/>
          <a:p>
            <a:pPr marL="180975" indent="-180975" algn="just">
              <a:buFont typeface="Wingdings" panose="05000000000000000000" pitchFamily="2" charset="2"/>
              <a:buChar char="§"/>
            </a:pPr>
            <a:r>
              <a:rPr lang="it-IT" sz="2400" dirty="0" smtClean="0"/>
              <a:t>ESCLUSIONE DEGLI STRUMENTI UTILIZZATI PER L’ESERCIZIO DELLA PRESTAZIONE E DEGLI STRUMENTI PER MONITORARE GLI ACCESSI -&gt; per questi non è necessario un accordo o la preventiva autorizzazione</a:t>
            </a:r>
          </a:p>
          <a:p>
            <a:pPr algn="just">
              <a:buFont typeface="Wingdings" panose="05000000000000000000" pitchFamily="2" charset="2"/>
              <a:buChar char="§"/>
            </a:pPr>
            <a:r>
              <a:rPr lang="it-IT" sz="2400" dirty="0" smtClean="0"/>
              <a:t>COSA SI INTENDE PER STRUMENTI: SOLO HARDWARE O ANCHE SOFTWARE?</a:t>
            </a:r>
          </a:p>
          <a:p>
            <a:pPr algn="just">
              <a:buFont typeface="Wingdings" panose="05000000000000000000" pitchFamily="2" charset="2"/>
              <a:buChar char="§"/>
            </a:pPr>
            <a:r>
              <a:rPr lang="it-IT" sz="2400" dirty="0" smtClean="0"/>
              <a:t>NECESSITA’ DI ADEGUATA INFORMAZIONE AL DIPENDENTE, differenziata </a:t>
            </a:r>
            <a:r>
              <a:rPr lang="it-IT" sz="2400" smtClean="0"/>
              <a:t>a  seconda </a:t>
            </a:r>
            <a:r>
              <a:rPr lang="it-IT" sz="2400" dirty="0" smtClean="0"/>
              <a:t>della tipologia di strumento cui deve </a:t>
            </a:r>
            <a:r>
              <a:rPr lang="it-IT" sz="2400" smtClean="0"/>
              <a:t>essere applicata</a:t>
            </a:r>
            <a:endParaRPr lang="it-IT" sz="2400" dirty="0" smtClean="0"/>
          </a:p>
          <a:p>
            <a:pPr algn="just">
              <a:buFont typeface="Wingdings" panose="05000000000000000000" pitchFamily="2" charset="2"/>
              <a:buChar char="§"/>
            </a:pPr>
            <a:endParaRPr lang="it-IT" dirty="0"/>
          </a:p>
        </p:txBody>
      </p:sp>
      <p:sp>
        <p:nvSpPr>
          <p:cNvPr id="3" name="Segnaposto numero diapositiva 2"/>
          <p:cNvSpPr>
            <a:spLocks noGrp="1"/>
          </p:cNvSpPr>
          <p:nvPr>
            <p:ph type="sldNum" sz="quarter" idx="12"/>
          </p:nvPr>
        </p:nvSpPr>
        <p:spPr/>
        <p:txBody>
          <a:bodyPr/>
          <a:lstStyle/>
          <a:p>
            <a:fld id="{629637A9-119A-49DA-BD12-AAC58B377D80}" type="slidenum">
              <a:rPr lang="en-US" smtClean="0"/>
              <a:t>9</a:t>
            </a:fld>
            <a:endParaRPr lang="en-US" dirty="0"/>
          </a:p>
        </p:txBody>
      </p:sp>
    </p:spTree>
    <p:extLst>
      <p:ext uri="{BB962C8B-B14F-4D97-AF65-F5344CB8AC3E}">
        <p14:creationId xmlns:p14="http://schemas.microsoft.com/office/powerpoint/2010/main" val="1763399807"/>
      </p:ext>
    </p:extLst>
  </p:cSld>
  <p:clrMapOvr>
    <a:masterClrMapping/>
  </p:clrMapOvr>
</p:sld>
</file>

<file path=ppt/theme/theme1.xml><?xml version="1.0" encoding="utf-8"?>
<a:theme xmlns:a="http://schemas.openxmlformats.org/drawingml/2006/main" name="Retrospettivo">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519</TotalTime>
  <Words>5611</Words>
  <Application>Microsoft Office PowerPoint</Application>
  <PresentationFormat>Widescreen</PresentationFormat>
  <Paragraphs>404</Paragraphs>
  <Slides>56</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56</vt:i4>
      </vt:variant>
    </vt:vector>
  </HeadingPairs>
  <TitlesOfParts>
    <vt:vector size="61" baseType="lpstr">
      <vt:lpstr>Arial</vt:lpstr>
      <vt:lpstr>Calibri</vt:lpstr>
      <vt:lpstr>Calibri Light</vt:lpstr>
      <vt:lpstr>Wingdings</vt:lpstr>
      <vt:lpstr>Retrospettivo</vt:lpstr>
      <vt:lpstr>Presentazione standard di PowerPoint</vt:lpstr>
      <vt:lpstr>GLI ULTIMI QUATTRO DECRETI ATTUATIVI</vt:lpstr>
      <vt:lpstr>LA RIFORMA DEL LAVORO</vt:lpstr>
      <vt:lpstr>JOBS ACT </vt:lpstr>
      <vt:lpstr>IL CONTROLLO  DELL’ATTIVITA’ DEI LAVORATORI</vt:lpstr>
      <vt:lpstr>IL CONTROLLO  DELL’ATTIVITA’ DEI LAVORATORI</vt:lpstr>
      <vt:lpstr>IL CONTROLLO  DELL’ATTIVITA’ DEI LAVORATORI</vt:lpstr>
      <vt:lpstr>IL CONTROLLO  DELL’ATTIVITA’ DEI LAVORATORI</vt:lpstr>
      <vt:lpstr>IL CONTROLLO  DELL’ATTIVITA’ DEI LAVORATORI</vt:lpstr>
      <vt:lpstr>JOBS ACT </vt:lpstr>
      <vt:lpstr>DIMISSIONI E RISOLUZIONI</vt:lpstr>
      <vt:lpstr>DIMISSIONI E RISOLUZIONI</vt:lpstr>
      <vt:lpstr>DIMISSIONI E RISOLUZIONI</vt:lpstr>
      <vt:lpstr>DIMISSIONI E RISOLUZIONI</vt:lpstr>
      <vt:lpstr>DIMISSIONI E RISOLUZIONI</vt:lpstr>
      <vt:lpstr>DIMISSIONI E RISOLUZIONI</vt:lpstr>
      <vt:lpstr>DIMISSIONI E RISOLUZIONI</vt:lpstr>
      <vt:lpstr>JOBS ACT </vt:lpstr>
      <vt:lpstr>CESSIONE DI RIPOSI E FERIE</vt:lpstr>
      <vt:lpstr>JOBS ACT </vt:lpstr>
      <vt:lpstr>STATO DI DISOCCUPAZIONE Art. 19 D.Lgs. n. 150/2015</vt:lpstr>
      <vt:lpstr>PATTO DI SERVIZIO PERSONALIZZATO Art. 20 D.Lgs. n. 150/2015</vt:lpstr>
      <vt:lpstr>PATTO DI SERVIZIO PERSONALIZZATO Art. 20 D.Lgs. n. 150/2015</vt:lpstr>
      <vt:lpstr> Art. 21 D.Lgs. n. 150/2015</vt:lpstr>
      <vt:lpstr>SANZIONI Art. 21 D.Lgs. n. 150/2015</vt:lpstr>
      <vt:lpstr>ASSEGNO DI RICOLLOCAZIONE Art. 23 D.Lgs. n. 150/2015</vt:lpstr>
      <vt:lpstr>OFFERTA DI LAVORO CONGRUA Art. 25 D.Lgs. n. 150/2015</vt:lpstr>
      <vt:lpstr>UTILIZZO DIRETTO DEI LAVORATORI Art. 26 D.Lgs. n. 150/2015</vt:lpstr>
      <vt:lpstr>JOBS ACT </vt:lpstr>
      <vt:lpstr>AMMORTIZZATORI SOCIALI IN COSTANZA DI RAPPORTO</vt:lpstr>
      <vt:lpstr>ENTRATA IN VIGORE</vt:lpstr>
      <vt:lpstr>Art. 1 – LAVORATORI BENEFICIARI</vt:lpstr>
      <vt:lpstr>Art. 4 – DURATA MASSIMA COMPLESSIVA</vt:lpstr>
      <vt:lpstr>Art. 4 – DURATA MASSIMA COMPLESSIVA</vt:lpstr>
      <vt:lpstr>Art. 10 - CAMPO DI APPLICAZIONE OGGETTIVO CIGO</vt:lpstr>
      <vt:lpstr>Art. 11 - CAUSALI CIGO</vt:lpstr>
      <vt:lpstr>Art. 12 – DURATA CIGO</vt:lpstr>
      <vt:lpstr>MODALITA’ PRESENTAZIONE DOMANDA</vt:lpstr>
      <vt:lpstr>Art. 20 - CAMPO DI APPLICAZIONE OGGETTIVO CIGS</vt:lpstr>
      <vt:lpstr>Art. 20 - CAMPO DI APPLICAZIONE OGGETTIVO CIGS</vt:lpstr>
      <vt:lpstr>Art. 20 - CAMPO DI APPLICAZIONE OGGETTIVO CIGS</vt:lpstr>
      <vt:lpstr>Artt. 21 E 22 CAUSALI DI INTERVENTO CIGS E DURATA</vt:lpstr>
      <vt:lpstr>Artt. 21 E 22 CAUSALI DI INTERVENTO CIGS E DURATA</vt:lpstr>
      <vt:lpstr>Artt. 21 E 22 CAUSALI DI INTERVENTO CIGS E DURATA</vt:lpstr>
      <vt:lpstr>Artt. 21 E 22 CAUSALI DI INTERVENTO CIGS E DURATA</vt:lpstr>
      <vt:lpstr>Artt. 21 E 22 CAUSALI DI INTERVENTO CIGS E DURATA</vt:lpstr>
      <vt:lpstr>PROCEDIMENTO AMMINISTRATIVO</vt:lpstr>
      <vt:lpstr>PROCEDIMENTO AMMINISTRATIVO</vt:lpstr>
      <vt:lpstr>Artt. 3 e 7 TRATTAMENTO CIGO E CIGS</vt:lpstr>
      <vt:lpstr>Artt. 3 e 7 TRATTAMENTO CIGO E CIGS</vt:lpstr>
      <vt:lpstr>CIGS E CIGO: LA CONTRIBUZIONE</vt:lpstr>
      <vt:lpstr>CIGS E CIGO: LA CONTRIBUZIONE</vt:lpstr>
      <vt:lpstr>CIGS E CIGO: LA CONTRIBUZIONE</vt:lpstr>
      <vt:lpstr>FOCUS: CONTRATTO DI SOLIDARIETA’</vt:lpstr>
      <vt:lpstr>FOCUS: CONTRATTO DI SOLIDARIETA’</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ROBERT VIA</dc:creator>
  <cp:lastModifiedBy>sabrina</cp:lastModifiedBy>
  <cp:revision>68</cp:revision>
  <dcterms:created xsi:type="dcterms:W3CDTF">2015-10-19T15:34:38Z</dcterms:created>
  <dcterms:modified xsi:type="dcterms:W3CDTF">2015-10-29T15:04:47Z</dcterms:modified>
</cp:coreProperties>
</file>